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4"/>
  </p:notesMasterIdLst>
  <p:handoutMasterIdLst>
    <p:handoutMasterId r:id="rId35"/>
  </p:handoutMasterIdLst>
  <p:sldIdLst>
    <p:sldId id="702" r:id="rId2"/>
    <p:sldId id="992" r:id="rId3"/>
    <p:sldId id="1107" r:id="rId4"/>
    <p:sldId id="1092" r:id="rId5"/>
    <p:sldId id="1108" r:id="rId6"/>
    <p:sldId id="1093" r:id="rId7"/>
    <p:sldId id="1102" r:id="rId8"/>
    <p:sldId id="1063" r:id="rId9"/>
    <p:sldId id="1059" r:id="rId10"/>
    <p:sldId id="1048" r:id="rId11"/>
    <p:sldId id="1055" r:id="rId12"/>
    <p:sldId id="1094" r:id="rId13"/>
    <p:sldId id="1096" r:id="rId14"/>
    <p:sldId id="1095" r:id="rId15"/>
    <p:sldId id="1097" r:id="rId16"/>
    <p:sldId id="1062" r:id="rId17"/>
    <p:sldId id="1046" r:id="rId18"/>
    <p:sldId id="1061" r:id="rId19"/>
    <p:sldId id="1098" r:id="rId20"/>
    <p:sldId id="1103" r:id="rId21"/>
    <p:sldId id="1105" r:id="rId22"/>
    <p:sldId id="1110" r:id="rId23"/>
    <p:sldId id="1106" r:id="rId24"/>
    <p:sldId id="1109" r:id="rId25"/>
    <p:sldId id="961" r:id="rId26"/>
    <p:sldId id="962" r:id="rId27"/>
    <p:sldId id="963" r:id="rId28"/>
    <p:sldId id="1113" r:id="rId29"/>
    <p:sldId id="1111" r:id="rId30"/>
    <p:sldId id="1112" r:id="rId31"/>
    <p:sldId id="1114" r:id="rId32"/>
    <p:sldId id="1115" r:id="rId33"/>
  </p:sldIdLst>
  <p:sldSz cx="9144000" cy="6858000" type="screen4x3"/>
  <p:notesSz cx="6867525" cy="99949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C7DD780-CB6F-4E7D-9A70-3EE00818DD45}">
          <p14:sldIdLst>
            <p14:sldId id="702"/>
            <p14:sldId id="992"/>
            <p14:sldId id="1107"/>
            <p14:sldId id="1092"/>
            <p14:sldId id="1108"/>
            <p14:sldId id="1093"/>
            <p14:sldId id="1102"/>
            <p14:sldId id="1063"/>
            <p14:sldId id="1059"/>
            <p14:sldId id="1048"/>
            <p14:sldId id="1055"/>
            <p14:sldId id="1094"/>
            <p14:sldId id="1096"/>
            <p14:sldId id="1095"/>
            <p14:sldId id="1097"/>
            <p14:sldId id="1062"/>
            <p14:sldId id="1046"/>
            <p14:sldId id="1061"/>
            <p14:sldId id="1098"/>
            <p14:sldId id="1103"/>
            <p14:sldId id="1105"/>
            <p14:sldId id="1110"/>
            <p14:sldId id="1106"/>
            <p14:sldId id="1109"/>
            <p14:sldId id="961"/>
            <p14:sldId id="962"/>
            <p14:sldId id="963"/>
            <p14:sldId id="1113"/>
            <p14:sldId id="1111"/>
            <p14:sldId id="1112"/>
            <p14:sldId id="1114"/>
            <p14:sldId id="1115"/>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teve Scherrer" initials="SS" lastIdx="15" clrIdx="0"/>
  <p:cmAuthor id="7" name="Caroline Braibant" initials="CB [2]" lastIdx="20" clrIdx="7">
    <p:extLst>
      <p:ext uri="{19B8F6BF-5375-455C-9EA6-DF929625EA0E}">
        <p15:presenceInfo xmlns:p15="http://schemas.microsoft.com/office/powerpoint/2012/main" userId="Caroline Braibant" providerId="None"/>
      </p:ext>
    </p:extLst>
  </p:cmAuthor>
  <p:cmAuthor id="1" name="Karine" initials="KVDV" lastIdx="2" clrIdx="1"/>
  <p:cmAuthor id="2" name="Geert Boeije" initials="GB" lastIdx="41" clrIdx="2"/>
  <p:cmAuthor id="3" name="Craig Boreiko" initials="CB" lastIdx="1" clrIdx="3">
    <p:extLst>
      <p:ext uri="{19B8F6BF-5375-455C-9EA6-DF929625EA0E}">
        <p15:presenceInfo xmlns:p15="http://schemas.microsoft.com/office/powerpoint/2012/main" userId="Craig Boreiko" providerId="None"/>
      </p:ext>
    </p:extLst>
  </p:cmAuthor>
  <p:cmAuthor id="4" name="Kamila" initials="K" lastIdx="19" clrIdx="4">
    <p:extLst>
      <p:ext uri="{19B8F6BF-5375-455C-9EA6-DF929625EA0E}">
        <p15:presenceInfo xmlns:p15="http://schemas.microsoft.com/office/powerpoint/2012/main" userId="Kamila" providerId="None"/>
      </p:ext>
    </p:extLst>
  </p:cmAuthor>
  <p:cmAuthor id="5" name="Caroline Braibant" initials="CB" lastIdx="18" clrIdx="5">
    <p:extLst>
      <p:ext uri="{19B8F6BF-5375-455C-9EA6-DF929625EA0E}">
        <p15:presenceInfo xmlns:p15="http://schemas.microsoft.com/office/powerpoint/2012/main" userId="79f12d2a34b8c836" providerId="Windows Live"/>
      </p:ext>
    </p:extLst>
  </p:cmAuthor>
  <p:cmAuthor id="6" name="Nathalie" initials="N" lastIdx="0" clrIdx="6">
    <p:extLst>
      <p:ext uri="{19B8F6BF-5375-455C-9EA6-DF929625EA0E}">
        <p15:presenceInfo xmlns:p15="http://schemas.microsoft.com/office/powerpoint/2012/main" userId="Nathali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75AE"/>
    <a:srgbClr val="ABDB77"/>
    <a:srgbClr val="6D6E71"/>
    <a:srgbClr val="996633"/>
    <a:srgbClr val="006600"/>
    <a:srgbClr val="D56C30"/>
    <a:srgbClr val="009900"/>
    <a:srgbClr val="CCECFF"/>
    <a:srgbClr val="EAEAEA"/>
    <a:srgbClr val="39B5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724" autoAdjust="0"/>
    <p:restoredTop sz="95268" autoAdjust="0"/>
  </p:normalViewPr>
  <p:slideViewPr>
    <p:cSldViewPr>
      <p:cViewPr varScale="1">
        <p:scale>
          <a:sx n="52" d="100"/>
          <a:sy n="52" d="100"/>
        </p:scale>
        <p:origin x="62" y="346"/>
      </p:cViewPr>
      <p:guideLst>
        <p:guide orient="horz" pos="2160"/>
        <p:guide pos="2880"/>
      </p:guideLst>
    </p:cSldViewPr>
  </p:slideViewPr>
  <p:notesTextViewPr>
    <p:cViewPr>
      <p:scale>
        <a:sx n="1" d="1"/>
        <a:sy n="1" d="1"/>
      </p:scale>
      <p:origin x="0" y="0"/>
    </p:cViewPr>
  </p:notesTextViewPr>
  <p:sorterViewPr>
    <p:cViewPr>
      <p:scale>
        <a:sx n="66" d="100"/>
        <a:sy n="66" d="100"/>
      </p:scale>
      <p:origin x="0" y="-523"/>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F5C274-CD12-489C-8157-32C7F90BE2AC}" type="doc">
      <dgm:prSet loTypeId="urn:microsoft.com/office/officeart/2005/8/layout/chevron1" loCatId="process" qsTypeId="urn:microsoft.com/office/officeart/2005/8/quickstyle/simple1" qsCatId="simple" csTypeId="urn:microsoft.com/office/officeart/2005/8/colors/accent1_2" csCatId="accent1" phldr="1"/>
      <dgm:spPr/>
    </dgm:pt>
    <dgm:pt modelId="{80828EB1-6DB0-4D2A-AB35-C30C45D22F6F}">
      <dgm:prSet phldrT="[Text]" custT="1"/>
      <dgm:spPr>
        <a:solidFill>
          <a:srgbClr val="ABDB77"/>
        </a:solidFill>
        <a:ln>
          <a:solidFill>
            <a:schemeClr val="tx1"/>
          </a:solidFill>
        </a:ln>
      </dgm:spPr>
      <dgm:t>
        <a:bodyPr/>
        <a:lstStyle/>
        <a:p>
          <a:r>
            <a:rPr lang="en-US" sz="1000" dirty="0"/>
            <a:t>2020-2021 </a:t>
          </a:r>
        </a:p>
        <a:p>
          <a:r>
            <a:rPr lang="en-US" sz="1000" dirty="0"/>
            <a:t>In vivo  Combined oral screening reproductive toxicity</a:t>
          </a:r>
        </a:p>
      </dgm:t>
    </dgm:pt>
    <dgm:pt modelId="{A7278E9C-9F78-4067-92D0-90E31ED7C341}" type="parTrans" cxnId="{2A2407D4-B8E8-4270-9579-D00F8D7A5DE0}">
      <dgm:prSet/>
      <dgm:spPr/>
      <dgm:t>
        <a:bodyPr/>
        <a:lstStyle/>
        <a:p>
          <a:endParaRPr lang="en-US" sz="1800"/>
        </a:p>
      </dgm:t>
    </dgm:pt>
    <dgm:pt modelId="{2791BE9B-FCA4-44D6-B43D-8764766DFF0C}" type="sibTrans" cxnId="{2A2407D4-B8E8-4270-9579-D00F8D7A5DE0}">
      <dgm:prSet/>
      <dgm:spPr/>
      <dgm:t>
        <a:bodyPr/>
        <a:lstStyle/>
        <a:p>
          <a:endParaRPr lang="en-US" sz="1800"/>
        </a:p>
      </dgm:t>
    </dgm:pt>
    <dgm:pt modelId="{17913EA6-BCCA-4CEC-AD21-DD676425A3ED}">
      <dgm:prSet phldrT="[Text]" custT="1"/>
      <dgm:spPr>
        <a:solidFill>
          <a:srgbClr val="ABDB77"/>
        </a:solidFill>
        <a:ln>
          <a:solidFill>
            <a:srgbClr val="00B050"/>
          </a:solidFill>
          <a:prstDash val="sysDash"/>
        </a:ln>
      </dgm:spPr>
      <dgm:t>
        <a:bodyPr/>
        <a:lstStyle/>
        <a:p>
          <a:r>
            <a:rPr lang="en-US" sz="1000" dirty="0"/>
            <a:t>2022</a:t>
          </a:r>
        </a:p>
        <a:p>
          <a:r>
            <a:rPr lang="en-US" sz="1000" dirty="0"/>
            <a:t> In vivo Oral PNDT study</a:t>
          </a:r>
        </a:p>
      </dgm:t>
    </dgm:pt>
    <dgm:pt modelId="{E32FC864-2B2C-4F23-9121-E2D2F74E6663}" type="parTrans" cxnId="{B96284ED-7C09-4068-875C-63C9B155CAE9}">
      <dgm:prSet/>
      <dgm:spPr/>
      <dgm:t>
        <a:bodyPr/>
        <a:lstStyle/>
        <a:p>
          <a:endParaRPr lang="en-US" sz="1800"/>
        </a:p>
      </dgm:t>
    </dgm:pt>
    <dgm:pt modelId="{E45416BA-8BF8-46E7-B084-746EF37E7D38}" type="sibTrans" cxnId="{B96284ED-7C09-4068-875C-63C9B155CAE9}">
      <dgm:prSet/>
      <dgm:spPr/>
      <dgm:t>
        <a:bodyPr/>
        <a:lstStyle/>
        <a:p>
          <a:endParaRPr lang="en-US" sz="1800"/>
        </a:p>
      </dgm:t>
    </dgm:pt>
    <dgm:pt modelId="{1AD39A6D-F68A-448E-B77A-DFCFC09ED66C}">
      <dgm:prSet phldrT="[Text]" custT="1"/>
      <dgm:spPr>
        <a:solidFill>
          <a:srgbClr val="ABDB77"/>
        </a:solidFill>
        <a:ln>
          <a:solidFill>
            <a:srgbClr val="00B050"/>
          </a:solidFill>
          <a:prstDash val="sysDash"/>
        </a:ln>
      </dgm:spPr>
      <dgm:t>
        <a:bodyPr/>
        <a:lstStyle/>
        <a:p>
          <a:r>
            <a:rPr lang="en-US" sz="1000" dirty="0"/>
            <a:t>2023  …..</a:t>
          </a:r>
        </a:p>
        <a:p>
          <a:r>
            <a:rPr lang="en-US" sz="1000" dirty="0"/>
            <a:t>In vivo 90 days oral repeated study </a:t>
          </a:r>
        </a:p>
      </dgm:t>
    </dgm:pt>
    <dgm:pt modelId="{764A4751-155E-4797-B69C-54E75B3260F9}" type="parTrans" cxnId="{7A8C3AC6-1142-4158-B087-857A6822E0AC}">
      <dgm:prSet/>
      <dgm:spPr/>
      <dgm:t>
        <a:bodyPr/>
        <a:lstStyle/>
        <a:p>
          <a:endParaRPr lang="en-US" sz="1800"/>
        </a:p>
      </dgm:t>
    </dgm:pt>
    <dgm:pt modelId="{D0FE57E7-B219-46DB-A273-9C66B3E5D90F}" type="sibTrans" cxnId="{7A8C3AC6-1142-4158-B087-857A6822E0AC}">
      <dgm:prSet/>
      <dgm:spPr/>
      <dgm:t>
        <a:bodyPr/>
        <a:lstStyle/>
        <a:p>
          <a:endParaRPr lang="en-US" sz="1800"/>
        </a:p>
      </dgm:t>
    </dgm:pt>
    <dgm:pt modelId="{D0FC0BCA-0C8D-42B2-95F0-7B03AF54E10B}">
      <dgm:prSet custT="1"/>
      <dgm:spPr>
        <a:ln>
          <a:solidFill>
            <a:schemeClr val="tx1"/>
          </a:solidFill>
        </a:ln>
      </dgm:spPr>
      <dgm:t>
        <a:bodyPr/>
        <a:lstStyle/>
        <a:p>
          <a:r>
            <a:rPr lang="en-US" sz="1000" dirty="0"/>
            <a:t>2019-2020</a:t>
          </a:r>
        </a:p>
        <a:p>
          <a:r>
            <a:rPr lang="en-US" sz="1000" dirty="0"/>
            <a:t>In vivo DRFs</a:t>
          </a:r>
        </a:p>
      </dgm:t>
    </dgm:pt>
    <dgm:pt modelId="{BC522452-0E8B-41D2-A9A5-60267BD9A25F}" type="parTrans" cxnId="{54EF6864-A602-4117-922A-B44A16D66B61}">
      <dgm:prSet/>
      <dgm:spPr/>
      <dgm:t>
        <a:bodyPr/>
        <a:lstStyle/>
        <a:p>
          <a:endParaRPr lang="en-US" sz="1800"/>
        </a:p>
      </dgm:t>
    </dgm:pt>
    <dgm:pt modelId="{E377F70D-5F0E-4D89-B86D-EFFF1D5E122D}" type="sibTrans" cxnId="{54EF6864-A602-4117-922A-B44A16D66B61}">
      <dgm:prSet/>
      <dgm:spPr/>
      <dgm:t>
        <a:bodyPr/>
        <a:lstStyle/>
        <a:p>
          <a:endParaRPr lang="en-US" sz="1800"/>
        </a:p>
      </dgm:t>
    </dgm:pt>
    <dgm:pt modelId="{137D5208-B859-4576-9821-C785ABD12B73}">
      <dgm:prSet custT="1"/>
      <dgm:spPr>
        <a:pattFill prst="ltUpDiag">
          <a:fgClr>
            <a:schemeClr val="bg1"/>
          </a:fgClr>
          <a:bgClr>
            <a:srgbClr val="0070C0"/>
          </a:bgClr>
        </a:pattFill>
        <a:ln>
          <a:solidFill>
            <a:schemeClr val="tx1"/>
          </a:solidFill>
        </a:ln>
      </dgm:spPr>
      <dgm:t>
        <a:bodyPr/>
        <a:lstStyle/>
        <a:p>
          <a:r>
            <a:rPr lang="en-US" sz="1000" dirty="0"/>
            <a:t>2019 </a:t>
          </a:r>
        </a:p>
        <a:p>
          <a:r>
            <a:rPr lang="en-US" sz="1000" dirty="0"/>
            <a:t>In vitro </a:t>
          </a:r>
          <a:r>
            <a:rPr lang="en-US" sz="1000" dirty="0" err="1"/>
            <a:t>Bioelution</a:t>
          </a:r>
          <a:r>
            <a:rPr lang="en-US" sz="1000" dirty="0"/>
            <a:t> gastric assay</a:t>
          </a:r>
        </a:p>
      </dgm:t>
    </dgm:pt>
    <dgm:pt modelId="{3FF0896C-DBC8-4B85-8D31-D4F048CEF630}" type="parTrans" cxnId="{432D5C87-1D0A-46CE-8F0E-E6CBC1157694}">
      <dgm:prSet/>
      <dgm:spPr/>
      <dgm:t>
        <a:bodyPr/>
        <a:lstStyle/>
        <a:p>
          <a:endParaRPr lang="en-US" sz="1800"/>
        </a:p>
      </dgm:t>
    </dgm:pt>
    <dgm:pt modelId="{346A8F80-04A9-47D7-9F01-DE5AD0235260}" type="sibTrans" cxnId="{432D5C87-1D0A-46CE-8F0E-E6CBC1157694}">
      <dgm:prSet/>
      <dgm:spPr/>
      <dgm:t>
        <a:bodyPr/>
        <a:lstStyle/>
        <a:p>
          <a:endParaRPr lang="en-US" sz="1800"/>
        </a:p>
      </dgm:t>
    </dgm:pt>
    <dgm:pt modelId="{AE7D74D2-5722-469B-9890-AA39AA6D1014}" type="pres">
      <dgm:prSet presAssocID="{68F5C274-CD12-489C-8157-32C7F90BE2AC}" presName="Name0" presStyleCnt="0">
        <dgm:presLayoutVars>
          <dgm:dir/>
          <dgm:animLvl val="lvl"/>
          <dgm:resizeHandles val="exact"/>
        </dgm:presLayoutVars>
      </dgm:prSet>
      <dgm:spPr/>
    </dgm:pt>
    <dgm:pt modelId="{D934314D-76C8-4744-BB58-DB3EEA2CB8FE}" type="pres">
      <dgm:prSet presAssocID="{137D5208-B859-4576-9821-C785ABD12B73}" presName="parTxOnly" presStyleLbl="node1" presStyleIdx="0" presStyleCnt="5" custScaleY="134901">
        <dgm:presLayoutVars>
          <dgm:chMax val="0"/>
          <dgm:chPref val="0"/>
          <dgm:bulletEnabled val="1"/>
        </dgm:presLayoutVars>
      </dgm:prSet>
      <dgm:spPr/>
    </dgm:pt>
    <dgm:pt modelId="{92117FAC-1278-4082-B378-31E634C1672E}" type="pres">
      <dgm:prSet presAssocID="{346A8F80-04A9-47D7-9F01-DE5AD0235260}" presName="parTxOnlySpace" presStyleCnt="0"/>
      <dgm:spPr/>
    </dgm:pt>
    <dgm:pt modelId="{0F156AA1-30EE-45EF-B4DA-B09463715522}" type="pres">
      <dgm:prSet presAssocID="{D0FC0BCA-0C8D-42B2-95F0-7B03AF54E10B}" presName="parTxOnly" presStyleLbl="node1" presStyleIdx="1" presStyleCnt="5" custScaleY="134901">
        <dgm:presLayoutVars>
          <dgm:chMax val="0"/>
          <dgm:chPref val="0"/>
          <dgm:bulletEnabled val="1"/>
        </dgm:presLayoutVars>
      </dgm:prSet>
      <dgm:spPr/>
    </dgm:pt>
    <dgm:pt modelId="{456E86D2-BF98-4DD9-9D59-484F618315E8}" type="pres">
      <dgm:prSet presAssocID="{E377F70D-5F0E-4D89-B86D-EFFF1D5E122D}" presName="parTxOnlySpace" presStyleCnt="0"/>
      <dgm:spPr/>
    </dgm:pt>
    <dgm:pt modelId="{845365CE-F046-4222-AF47-19648A4B15C6}" type="pres">
      <dgm:prSet presAssocID="{80828EB1-6DB0-4D2A-AB35-C30C45D22F6F}" presName="parTxOnly" presStyleLbl="node1" presStyleIdx="2" presStyleCnt="5" custScaleX="168850" custScaleY="143478">
        <dgm:presLayoutVars>
          <dgm:chMax val="0"/>
          <dgm:chPref val="0"/>
          <dgm:bulletEnabled val="1"/>
        </dgm:presLayoutVars>
      </dgm:prSet>
      <dgm:spPr/>
    </dgm:pt>
    <dgm:pt modelId="{42C0162B-378B-461D-AC67-21752AD6E633}" type="pres">
      <dgm:prSet presAssocID="{2791BE9B-FCA4-44D6-B43D-8764766DFF0C}" presName="parTxOnlySpace" presStyleCnt="0"/>
      <dgm:spPr/>
    </dgm:pt>
    <dgm:pt modelId="{8AD6CE4D-9AF3-46B9-A57B-848073635E59}" type="pres">
      <dgm:prSet presAssocID="{17913EA6-BCCA-4CEC-AD21-DD676425A3ED}" presName="parTxOnly" presStyleLbl="node1" presStyleIdx="3" presStyleCnt="5" custScaleY="134901">
        <dgm:presLayoutVars>
          <dgm:chMax val="0"/>
          <dgm:chPref val="0"/>
          <dgm:bulletEnabled val="1"/>
        </dgm:presLayoutVars>
      </dgm:prSet>
      <dgm:spPr/>
    </dgm:pt>
    <dgm:pt modelId="{3BE23645-F432-4D4E-8AC0-1C0BC4C8BA2E}" type="pres">
      <dgm:prSet presAssocID="{E45416BA-8BF8-46E7-B084-746EF37E7D38}" presName="parTxOnlySpace" presStyleCnt="0"/>
      <dgm:spPr/>
    </dgm:pt>
    <dgm:pt modelId="{5B5DB4C2-9F43-4150-9F8F-5FD0D29B5A7D}" type="pres">
      <dgm:prSet presAssocID="{1AD39A6D-F68A-448E-B77A-DFCFC09ED66C}" presName="parTxOnly" presStyleLbl="node1" presStyleIdx="4" presStyleCnt="5" custScaleY="134901">
        <dgm:presLayoutVars>
          <dgm:chMax val="0"/>
          <dgm:chPref val="0"/>
          <dgm:bulletEnabled val="1"/>
        </dgm:presLayoutVars>
      </dgm:prSet>
      <dgm:spPr/>
    </dgm:pt>
  </dgm:ptLst>
  <dgm:cxnLst>
    <dgm:cxn modelId="{54EF6864-A602-4117-922A-B44A16D66B61}" srcId="{68F5C274-CD12-489C-8157-32C7F90BE2AC}" destId="{D0FC0BCA-0C8D-42B2-95F0-7B03AF54E10B}" srcOrd="1" destOrd="0" parTransId="{BC522452-0E8B-41D2-A9A5-60267BD9A25F}" sibTransId="{E377F70D-5F0E-4D89-B86D-EFFF1D5E122D}"/>
    <dgm:cxn modelId="{D1FF4146-00CF-4ED9-9357-CF7B237F3DFD}" type="presOf" srcId="{17913EA6-BCCA-4CEC-AD21-DD676425A3ED}" destId="{8AD6CE4D-9AF3-46B9-A57B-848073635E59}" srcOrd="0" destOrd="0" presId="urn:microsoft.com/office/officeart/2005/8/layout/chevron1"/>
    <dgm:cxn modelId="{30913C74-8AD0-473E-979E-B4A6E7A89101}" type="presOf" srcId="{1AD39A6D-F68A-448E-B77A-DFCFC09ED66C}" destId="{5B5DB4C2-9F43-4150-9F8F-5FD0D29B5A7D}" srcOrd="0" destOrd="0" presId="urn:microsoft.com/office/officeart/2005/8/layout/chevron1"/>
    <dgm:cxn modelId="{432D5C87-1D0A-46CE-8F0E-E6CBC1157694}" srcId="{68F5C274-CD12-489C-8157-32C7F90BE2AC}" destId="{137D5208-B859-4576-9821-C785ABD12B73}" srcOrd="0" destOrd="0" parTransId="{3FF0896C-DBC8-4B85-8D31-D4F048CEF630}" sibTransId="{346A8F80-04A9-47D7-9F01-DE5AD0235260}"/>
    <dgm:cxn modelId="{F58ED197-BCA3-4265-A479-08A7B62A989E}" type="presOf" srcId="{D0FC0BCA-0C8D-42B2-95F0-7B03AF54E10B}" destId="{0F156AA1-30EE-45EF-B4DA-B09463715522}" srcOrd="0" destOrd="0" presId="urn:microsoft.com/office/officeart/2005/8/layout/chevron1"/>
    <dgm:cxn modelId="{7A8C3AC6-1142-4158-B087-857A6822E0AC}" srcId="{68F5C274-CD12-489C-8157-32C7F90BE2AC}" destId="{1AD39A6D-F68A-448E-B77A-DFCFC09ED66C}" srcOrd="4" destOrd="0" parTransId="{764A4751-155E-4797-B69C-54E75B3260F9}" sibTransId="{D0FE57E7-B219-46DB-A273-9C66B3E5D90F}"/>
    <dgm:cxn modelId="{79AE52D3-E5E4-4D3A-9625-F5CB3D7296C4}" type="presOf" srcId="{137D5208-B859-4576-9821-C785ABD12B73}" destId="{D934314D-76C8-4744-BB58-DB3EEA2CB8FE}" srcOrd="0" destOrd="0" presId="urn:microsoft.com/office/officeart/2005/8/layout/chevron1"/>
    <dgm:cxn modelId="{2A2407D4-B8E8-4270-9579-D00F8D7A5DE0}" srcId="{68F5C274-CD12-489C-8157-32C7F90BE2AC}" destId="{80828EB1-6DB0-4D2A-AB35-C30C45D22F6F}" srcOrd="2" destOrd="0" parTransId="{A7278E9C-9F78-4067-92D0-90E31ED7C341}" sibTransId="{2791BE9B-FCA4-44D6-B43D-8764766DFF0C}"/>
    <dgm:cxn modelId="{3E6521DE-2818-47B5-99CB-881F319C936D}" type="presOf" srcId="{68F5C274-CD12-489C-8157-32C7F90BE2AC}" destId="{AE7D74D2-5722-469B-9890-AA39AA6D1014}" srcOrd="0" destOrd="0" presId="urn:microsoft.com/office/officeart/2005/8/layout/chevron1"/>
    <dgm:cxn modelId="{B96284ED-7C09-4068-875C-63C9B155CAE9}" srcId="{68F5C274-CD12-489C-8157-32C7F90BE2AC}" destId="{17913EA6-BCCA-4CEC-AD21-DD676425A3ED}" srcOrd="3" destOrd="0" parTransId="{E32FC864-2B2C-4F23-9121-E2D2F74E6663}" sibTransId="{E45416BA-8BF8-46E7-B084-746EF37E7D38}"/>
    <dgm:cxn modelId="{A136FDED-9D6A-4316-96DD-10B174AFCC8F}" type="presOf" srcId="{80828EB1-6DB0-4D2A-AB35-C30C45D22F6F}" destId="{845365CE-F046-4222-AF47-19648A4B15C6}" srcOrd="0" destOrd="0" presId="urn:microsoft.com/office/officeart/2005/8/layout/chevron1"/>
    <dgm:cxn modelId="{3D7697BD-2FA3-4F4F-8802-F329684B1FCF}" type="presParOf" srcId="{AE7D74D2-5722-469B-9890-AA39AA6D1014}" destId="{D934314D-76C8-4744-BB58-DB3EEA2CB8FE}" srcOrd="0" destOrd="0" presId="urn:microsoft.com/office/officeart/2005/8/layout/chevron1"/>
    <dgm:cxn modelId="{9AAF7BB1-AFEA-4F2F-8DFC-A4BFCE70F6B9}" type="presParOf" srcId="{AE7D74D2-5722-469B-9890-AA39AA6D1014}" destId="{92117FAC-1278-4082-B378-31E634C1672E}" srcOrd="1" destOrd="0" presId="urn:microsoft.com/office/officeart/2005/8/layout/chevron1"/>
    <dgm:cxn modelId="{1C15E8D5-0662-485D-8242-BFCB0B019AE0}" type="presParOf" srcId="{AE7D74D2-5722-469B-9890-AA39AA6D1014}" destId="{0F156AA1-30EE-45EF-B4DA-B09463715522}" srcOrd="2" destOrd="0" presId="urn:microsoft.com/office/officeart/2005/8/layout/chevron1"/>
    <dgm:cxn modelId="{479E86E0-BC41-4978-A5E2-C1E11E76C172}" type="presParOf" srcId="{AE7D74D2-5722-469B-9890-AA39AA6D1014}" destId="{456E86D2-BF98-4DD9-9D59-484F618315E8}" srcOrd="3" destOrd="0" presId="urn:microsoft.com/office/officeart/2005/8/layout/chevron1"/>
    <dgm:cxn modelId="{FAEFA949-B59E-4F32-9302-D9A13CD502E5}" type="presParOf" srcId="{AE7D74D2-5722-469B-9890-AA39AA6D1014}" destId="{845365CE-F046-4222-AF47-19648A4B15C6}" srcOrd="4" destOrd="0" presId="urn:microsoft.com/office/officeart/2005/8/layout/chevron1"/>
    <dgm:cxn modelId="{22E9BDD7-82FD-49C9-A6A8-F332926F1AF9}" type="presParOf" srcId="{AE7D74D2-5722-469B-9890-AA39AA6D1014}" destId="{42C0162B-378B-461D-AC67-21752AD6E633}" srcOrd="5" destOrd="0" presId="urn:microsoft.com/office/officeart/2005/8/layout/chevron1"/>
    <dgm:cxn modelId="{E9058F0A-407D-4B5C-88E7-B20A726B98F3}" type="presParOf" srcId="{AE7D74D2-5722-469B-9890-AA39AA6D1014}" destId="{8AD6CE4D-9AF3-46B9-A57B-848073635E59}" srcOrd="6" destOrd="0" presId="urn:microsoft.com/office/officeart/2005/8/layout/chevron1"/>
    <dgm:cxn modelId="{3F330783-028D-4EE1-B228-F87B1A01072B}" type="presParOf" srcId="{AE7D74D2-5722-469B-9890-AA39AA6D1014}" destId="{3BE23645-F432-4D4E-8AC0-1C0BC4C8BA2E}" srcOrd="7" destOrd="0" presId="urn:microsoft.com/office/officeart/2005/8/layout/chevron1"/>
    <dgm:cxn modelId="{6540200C-48A1-469D-B405-F0239D8E4427}" type="presParOf" srcId="{AE7D74D2-5722-469B-9890-AA39AA6D1014}" destId="{5B5DB4C2-9F43-4150-9F8F-5FD0D29B5A7D}"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8F5C274-CD12-489C-8157-32C7F90BE2AC}" type="doc">
      <dgm:prSet loTypeId="urn:microsoft.com/office/officeart/2005/8/layout/chevron1" loCatId="process" qsTypeId="urn:microsoft.com/office/officeart/2005/8/quickstyle/simple1" qsCatId="simple" csTypeId="urn:microsoft.com/office/officeart/2005/8/colors/accent1_2" csCatId="accent1" phldr="1"/>
      <dgm:spPr/>
    </dgm:pt>
    <dgm:pt modelId="{17913EA6-BCCA-4CEC-AD21-DD676425A3ED}">
      <dgm:prSet phldrT="[Text]"/>
      <dgm:spPr>
        <a:solidFill>
          <a:srgbClr val="ABDB77"/>
        </a:solidFill>
        <a:ln>
          <a:solidFill>
            <a:srgbClr val="00B050"/>
          </a:solidFill>
          <a:prstDash val="sysDash"/>
        </a:ln>
      </dgm:spPr>
      <dgm:t>
        <a:bodyPr/>
        <a:lstStyle/>
        <a:p>
          <a:r>
            <a:rPr lang="en-US" dirty="0"/>
            <a:t>2021 -2022? </a:t>
          </a:r>
        </a:p>
        <a:p>
          <a:r>
            <a:rPr lang="en-US" dirty="0"/>
            <a:t>In vivo 90 days dose inhalation study</a:t>
          </a:r>
        </a:p>
      </dgm:t>
    </dgm:pt>
    <dgm:pt modelId="{E32FC864-2B2C-4F23-9121-E2D2F74E6663}" type="parTrans" cxnId="{B96284ED-7C09-4068-875C-63C9B155CAE9}">
      <dgm:prSet/>
      <dgm:spPr/>
      <dgm:t>
        <a:bodyPr/>
        <a:lstStyle/>
        <a:p>
          <a:endParaRPr lang="en-US"/>
        </a:p>
      </dgm:t>
    </dgm:pt>
    <dgm:pt modelId="{E45416BA-8BF8-46E7-B084-746EF37E7D38}" type="sibTrans" cxnId="{B96284ED-7C09-4068-875C-63C9B155CAE9}">
      <dgm:prSet/>
      <dgm:spPr/>
      <dgm:t>
        <a:bodyPr/>
        <a:lstStyle/>
        <a:p>
          <a:endParaRPr lang="en-US"/>
        </a:p>
      </dgm:t>
    </dgm:pt>
    <dgm:pt modelId="{D0FC0BCA-0C8D-42B2-95F0-7B03AF54E10B}">
      <dgm:prSet/>
      <dgm:spPr>
        <a:ln>
          <a:solidFill>
            <a:schemeClr val="tx1"/>
          </a:solidFill>
        </a:ln>
      </dgm:spPr>
      <dgm:t>
        <a:bodyPr/>
        <a:lstStyle/>
        <a:p>
          <a:r>
            <a:rPr lang="en-US" dirty="0"/>
            <a:t>2019-2020</a:t>
          </a:r>
        </a:p>
        <a:p>
          <a:r>
            <a:rPr lang="en-US" dirty="0"/>
            <a:t> Comparative in vitro lung assay lung cells </a:t>
          </a:r>
        </a:p>
        <a:p>
          <a:r>
            <a:rPr lang="en-US" dirty="0"/>
            <a:t>+ In vitro Micro Nucleus Assay</a:t>
          </a:r>
        </a:p>
      </dgm:t>
    </dgm:pt>
    <dgm:pt modelId="{BC522452-0E8B-41D2-A9A5-60267BD9A25F}" type="parTrans" cxnId="{54EF6864-A602-4117-922A-B44A16D66B61}">
      <dgm:prSet/>
      <dgm:spPr/>
      <dgm:t>
        <a:bodyPr/>
        <a:lstStyle/>
        <a:p>
          <a:endParaRPr lang="en-US"/>
        </a:p>
      </dgm:t>
    </dgm:pt>
    <dgm:pt modelId="{E377F70D-5F0E-4D89-B86D-EFFF1D5E122D}" type="sibTrans" cxnId="{54EF6864-A602-4117-922A-B44A16D66B61}">
      <dgm:prSet/>
      <dgm:spPr/>
      <dgm:t>
        <a:bodyPr/>
        <a:lstStyle/>
        <a:p>
          <a:endParaRPr lang="en-US"/>
        </a:p>
      </dgm:t>
    </dgm:pt>
    <dgm:pt modelId="{137D5208-B859-4576-9821-C785ABD12B73}">
      <dgm:prSet/>
      <dgm:spPr>
        <a:pattFill prst="ltUpDiag">
          <a:fgClr>
            <a:schemeClr val="bg1"/>
          </a:fgClr>
          <a:bgClr>
            <a:schemeClr val="accent1"/>
          </a:bgClr>
        </a:pattFill>
        <a:ln>
          <a:solidFill>
            <a:schemeClr val="tx1"/>
          </a:solidFill>
        </a:ln>
      </dgm:spPr>
      <dgm:t>
        <a:bodyPr/>
        <a:lstStyle/>
        <a:p>
          <a:r>
            <a:rPr lang="en-US" dirty="0"/>
            <a:t>2018-2019 </a:t>
          </a:r>
        </a:p>
        <a:p>
          <a:r>
            <a:rPr lang="en-US" dirty="0"/>
            <a:t>In Vitro </a:t>
          </a:r>
          <a:r>
            <a:rPr lang="en-US" dirty="0" err="1"/>
            <a:t>Toxtracker</a:t>
          </a:r>
          <a:r>
            <a:rPr lang="en-US" dirty="0"/>
            <a:t> Assay</a:t>
          </a:r>
        </a:p>
      </dgm:t>
    </dgm:pt>
    <dgm:pt modelId="{3FF0896C-DBC8-4B85-8D31-D4F048CEF630}" type="parTrans" cxnId="{432D5C87-1D0A-46CE-8F0E-E6CBC1157694}">
      <dgm:prSet/>
      <dgm:spPr/>
      <dgm:t>
        <a:bodyPr/>
        <a:lstStyle/>
        <a:p>
          <a:endParaRPr lang="en-US"/>
        </a:p>
      </dgm:t>
    </dgm:pt>
    <dgm:pt modelId="{346A8F80-04A9-47D7-9F01-DE5AD0235260}" type="sibTrans" cxnId="{432D5C87-1D0A-46CE-8F0E-E6CBC1157694}">
      <dgm:prSet/>
      <dgm:spPr/>
      <dgm:t>
        <a:bodyPr/>
        <a:lstStyle/>
        <a:p>
          <a:endParaRPr lang="en-US"/>
        </a:p>
      </dgm:t>
    </dgm:pt>
    <dgm:pt modelId="{AE7D74D2-5722-469B-9890-AA39AA6D1014}" type="pres">
      <dgm:prSet presAssocID="{68F5C274-CD12-489C-8157-32C7F90BE2AC}" presName="Name0" presStyleCnt="0">
        <dgm:presLayoutVars>
          <dgm:dir/>
          <dgm:animLvl val="lvl"/>
          <dgm:resizeHandles val="exact"/>
        </dgm:presLayoutVars>
      </dgm:prSet>
      <dgm:spPr/>
    </dgm:pt>
    <dgm:pt modelId="{D934314D-76C8-4744-BB58-DB3EEA2CB8FE}" type="pres">
      <dgm:prSet presAssocID="{137D5208-B859-4576-9821-C785ABD12B73}" presName="parTxOnly" presStyleLbl="node1" presStyleIdx="0" presStyleCnt="3">
        <dgm:presLayoutVars>
          <dgm:chMax val="0"/>
          <dgm:chPref val="0"/>
          <dgm:bulletEnabled val="1"/>
        </dgm:presLayoutVars>
      </dgm:prSet>
      <dgm:spPr/>
    </dgm:pt>
    <dgm:pt modelId="{92117FAC-1278-4082-B378-31E634C1672E}" type="pres">
      <dgm:prSet presAssocID="{346A8F80-04A9-47D7-9F01-DE5AD0235260}" presName="parTxOnlySpace" presStyleCnt="0"/>
      <dgm:spPr/>
    </dgm:pt>
    <dgm:pt modelId="{0F156AA1-30EE-45EF-B4DA-B09463715522}" type="pres">
      <dgm:prSet presAssocID="{D0FC0BCA-0C8D-42B2-95F0-7B03AF54E10B}" presName="parTxOnly" presStyleLbl="node1" presStyleIdx="1" presStyleCnt="3" custScaleX="208425">
        <dgm:presLayoutVars>
          <dgm:chMax val="0"/>
          <dgm:chPref val="0"/>
          <dgm:bulletEnabled val="1"/>
        </dgm:presLayoutVars>
      </dgm:prSet>
      <dgm:spPr/>
    </dgm:pt>
    <dgm:pt modelId="{456E86D2-BF98-4DD9-9D59-484F618315E8}" type="pres">
      <dgm:prSet presAssocID="{E377F70D-5F0E-4D89-B86D-EFFF1D5E122D}" presName="parTxOnlySpace" presStyleCnt="0"/>
      <dgm:spPr/>
    </dgm:pt>
    <dgm:pt modelId="{8AD6CE4D-9AF3-46B9-A57B-848073635E59}" type="pres">
      <dgm:prSet presAssocID="{17913EA6-BCCA-4CEC-AD21-DD676425A3ED}" presName="parTxOnly" presStyleLbl="node1" presStyleIdx="2" presStyleCnt="3">
        <dgm:presLayoutVars>
          <dgm:chMax val="0"/>
          <dgm:chPref val="0"/>
          <dgm:bulletEnabled val="1"/>
        </dgm:presLayoutVars>
      </dgm:prSet>
      <dgm:spPr/>
    </dgm:pt>
  </dgm:ptLst>
  <dgm:cxnLst>
    <dgm:cxn modelId="{54EF6864-A602-4117-922A-B44A16D66B61}" srcId="{68F5C274-CD12-489C-8157-32C7F90BE2AC}" destId="{D0FC0BCA-0C8D-42B2-95F0-7B03AF54E10B}" srcOrd="1" destOrd="0" parTransId="{BC522452-0E8B-41D2-A9A5-60267BD9A25F}" sibTransId="{E377F70D-5F0E-4D89-B86D-EFFF1D5E122D}"/>
    <dgm:cxn modelId="{D1FF4146-00CF-4ED9-9357-CF7B237F3DFD}" type="presOf" srcId="{17913EA6-BCCA-4CEC-AD21-DD676425A3ED}" destId="{8AD6CE4D-9AF3-46B9-A57B-848073635E59}" srcOrd="0" destOrd="0" presId="urn:microsoft.com/office/officeart/2005/8/layout/chevron1"/>
    <dgm:cxn modelId="{432D5C87-1D0A-46CE-8F0E-E6CBC1157694}" srcId="{68F5C274-CD12-489C-8157-32C7F90BE2AC}" destId="{137D5208-B859-4576-9821-C785ABD12B73}" srcOrd="0" destOrd="0" parTransId="{3FF0896C-DBC8-4B85-8D31-D4F048CEF630}" sibTransId="{346A8F80-04A9-47D7-9F01-DE5AD0235260}"/>
    <dgm:cxn modelId="{F58ED197-BCA3-4265-A479-08A7B62A989E}" type="presOf" srcId="{D0FC0BCA-0C8D-42B2-95F0-7B03AF54E10B}" destId="{0F156AA1-30EE-45EF-B4DA-B09463715522}" srcOrd="0" destOrd="0" presId="urn:microsoft.com/office/officeart/2005/8/layout/chevron1"/>
    <dgm:cxn modelId="{79AE52D3-E5E4-4D3A-9625-F5CB3D7296C4}" type="presOf" srcId="{137D5208-B859-4576-9821-C785ABD12B73}" destId="{D934314D-76C8-4744-BB58-DB3EEA2CB8FE}" srcOrd="0" destOrd="0" presId="urn:microsoft.com/office/officeart/2005/8/layout/chevron1"/>
    <dgm:cxn modelId="{3E6521DE-2818-47B5-99CB-881F319C936D}" type="presOf" srcId="{68F5C274-CD12-489C-8157-32C7F90BE2AC}" destId="{AE7D74D2-5722-469B-9890-AA39AA6D1014}" srcOrd="0" destOrd="0" presId="urn:microsoft.com/office/officeart/2005/8/layout/chevron1"/>
    <dgm:cxn modelId="{B96284ED-7C09-4068-875C-63C9B155CAE9}" srcId="{68F5C274-CD12-489C-8157-32C7F90BE2AC}" destId="{17913EA6-BCCA-4CEC-AD21-DD676425A3ED}" srcOrd="2" destOrd="0" parTransId="{E32FC864-2B2C-4F23-9121-E2D2F74E6663}" sibTransId="{E45416BA-8BF8-46E7-B084-746EF37E7D38}"/>
    <dgm:cxn modelId="{3D7697BD-2FA3-4F4F-8802-F329684B1FCF}" type="presParOf" srcId="{AE7D74D2-5722-469B-9890-AA39AA6D1014}" destId="{D934314D-76C8-4744-BB58-DB3EEA2CB8FE}" srcOrd="0" destOrd="0" presId="urn:microsoft.com/office/officeart/2005/8/layout/chevron1"/>
    <dgm:cxn modelId="{9AAF7BB1-AFEA-4F2F-8DFC-A4BFCE70F6B9}" type="presParOf" srcId="{AE7D74D2-5722-469B-9890-AA39AA6D1014}" destId="{92117FAC-1278-4082-B378-31E634C1672E}" srcOrd="1" destOrd="0" presId="urn:microsoft.com/office/officeart/2005/8/layout/chevron1"/>
    <dgm:cxn modelId="{1C15E8D5-0662-485D-8242-BFCB0B019AE0}" type="presParOf" srcId="{AE7D74D2-5722-469B-9890-AA39AA6D1014}" destId="{0F156AA1-30EE-45EF-B4DA-B09463715522}" srcOrd="2" destOrd="0" presId="urn:microsoft.com/office/officeart/2005/8/layout/chevron1"/>
    <dgm:cxn modelId="{479E86E0-BC41-4978-A5E2-C1E11E76C172}" type="presParOf" srcId="{AE7D74D2-5722-469B-9890-AA39AA6D1014}" destId="{456E86D2-BF98-4DD9-9D59-484F618315E8}" srcOrd="3" destOrd="0" presId="urn:microsoft.com/office/officeart/2005/8/layout/chevron1"/>
    <dgm:cxn modelId="{E9058F0A-407D-4B5C-88E7-B20A726B98F3}" type="presParOf" srcId="{AE7D74D2-5722-469B-9890-AA39AA6D1014}" destId="{8AD6CE4D-9AF3-46B9-A57B-848073635E59}" srcOrd="4" destOrd="0" presId="urn:microsoft.com/office/officeart/2005/8/layout/chevron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3AADF6D-B351-41E6-9530-B982A2D4B89C}"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19F9B3E2-F4B6-4003-8A88-915DE5C7588E}">
      <dgm:prSet phldrT="[Text]"/>
      <dgm:spPr/>
      <dgm:t>
        <a:bodyPr/>
        <a:lstStyle/>
        <a:p>
          <a:r>
            <a:rPr lang="en-US" dirty="0"/>
            <a:t>No effects on reproductive function and reproductive organs</a:t>
          </a:r>
        </a:p>
      </dgm:t>
    </dgm:pt>
    <dgm:pt modelId="{5D59D493-2756-4762-ACD5-7606E62BE601}" type="parTrans" cxnId="{4234B3A8-06D2-4515-93E5-6021BEC0B010}">
      <dgm:prSet/>
      <dgm:spPr/>
      <dgm:t>
        <a:bodyPr/>
        <a:lstStyle/>
        <a:p>
          <a:endParaRPr lang="en-US"/>
        </a:p>
      </dgm:t>
    </dgm:pt>
    <dgm:pt modelId="{74FA76DE-9F43-48DE-AB5C-13B2CDA5F529}" type="sibTrans" cxnId="{4234B3A8-06D2-4515-93E5-6021BEC0B010}">
      <dgm:prSet/>
      <dgm:spPr/>
      <dgm:t>
        <a:bodyPr/>
        <a:lstStyle/>
        <a:p>
          <a:endParaRPr lang="en-US"/>
        </a:p>
      </dgm:t>
    </dgm:pt>
    <dgm:pt modelId="{6C2F9D86-D9FA-4100-937C-2AA770B29ABB}">
      <dgm:prSet/>
      <dgm:spPr/>
      <dgm:t>
        <a:bodyPr/>
        <a:lstStyle/>
        <a:p>
          <a:r>
            <a:rPr lang="en-US" dirty="0"/>
            <a:t>Maternal toxicity at high exposure</a:t>
          </a:r>
        </a:p>
      </dgm:t>
    </dgm:pt>
    <dgm:pt modelId="{33271BC2-7806-47C8-86C7-BADD6D32FC23}" type="parTrans" cxnId="{522B0C95-926E-4B36-B723-66A6C03154E4}">
      <dgm:prSet/>
      <dgm:spPr/>
      <dgm:t>
        <a:bodyPr/>
        <a:lstStyle/>
        <a:p>
          <a:endParaRPr lang="en-US"/>
        </a:p>
      </dgm:t>
    </dgm:pt>
    <dgm:pt modelId="{992D95B5-C012-4A29-ADB1-52355385B7FA}" type="sibTrans" cxnId="{522B0C95-926E-4B36-B723-66A6C03154E4}">
      <dgm:prSet/>
      <dgm:spPr/>
      <dgm:t>
        <a:bodyPr/>
        <a:lstStyle/>
        <a:p>
          <a:endParaRPr lang="en-US"/>
        </a:p>
      </dgm:t>
    </dgm:pt>
    <dgm:pt modelId="{252690DD-3A28-4428-A3C8-CE6D41E9D6C2}">
      <dgm:prSet/>
      <dgm:spPr/>
      <dgm:t>
        <a:bodyPr/>
        <a:lstStyle/>
        <a:p>
          <a:r>
            <a:rPr lang="en-US" dirty="0"/>
            <a:t>Delayed fetal ossification</a:t>
          </a:r>
        </a:p>
      </dgm:t>
    </dgm:pt>
    <dgm:pt modelId="{5E9766C6-6061-4E6E-B676-3156645AB656}" type="parTrans" cxnId="{E9D7E5AD-E8EF-40A0-80D4-81A801C2D1CC}">
      <dgm:prSet/>
      <dgm:spPr/>
      <dgm:t>
        <a:bodyPr/>
        <a:lstStyle/>
        <a:p>
          <a:endParaRPr lang="en-US"/>
        </a:p>
      </dgm:t>
    </dgm:pt>
    <dgm:pt modelId="{7B5BA672-5BA3-42C0-9108-4A83AF426EA4}" type="sibTrans" cxnId="{E9D7E5AD-E8EF-40A0-80D4-81A801C2D1CC}">
      <dgm:prSet/>
      <dgm:spPr/>
      <dgm:t>
        <a:bodyPr/>
        <a:lstStyle/>
        <a:p>
          <a:endParaRPr lang="en-US"/>
        </a:p>
      </dgm:t>
    </dgm:pt>
    <dgm:pt modelId="{3B5C4D54-7429-4D41-8AEE-F357F8295B18}">
      <dgm:prSet phldrT="[Text]"/>
      <dgm:spPr/>
      <dgm:t>
        <a:bodyPr/>
        <a:lstStyle/>
        <a:p>
          <a:r>
            <a:rPr lang="en-US" dirty="0"/>
            <a:t>Available Data</a:t>
          </a:r>
        </a:p>
        <a:p>
          <a:endParaRPr lang="en-US" dirty="0"/>
        </a:p>
      </dgm:t>
    </dgm:pt>
    <dgm:pt modelId="{A467C210-822C-488F-A961-8AB656ECCD9D}" type="parTrans" cxnId="{8F22BC5F-5AA4-4361-894E-21BF54E25657}">
      <dgm:prSet/>
      <dgm:spPr/>
      <dgm:t>
        <a:bodyPr/>
        <a:lstStyle/>
        <a:p>
          <a:endParaRPr lang="en-US"/>
        </a:p>
      </dgm:t>
    </dgm:pt>
    <dgm:pt modelId="{860990EA-CB83-4177-B4EC-A964F29B16CB}" type="sibTrans" cxnId="{8F22BC5F-5AA4-4361-894E-21BF54E25657}">
      <dgm:prSet/>
      <dgm:spPr/>
      <dgm:t>
        <a:bodyPr/>
        <a:lstStyle/>
        <a:p>
          <a:endParaRPr lang="en-US"/>
        </a:p>
      </dgm:t>
    </dgm:pt>
    <dgm:pt modelId="{B9776F5F-E348-4E73-B758-FF76ED0D7C01}">
      <dgm:prSet/>
      <dgm:spPr/>
      <dgm:t>
        <a:bodyPr/>
        <a:lstStyle/>
        <a:p>
          <a:r>
            <a:rPr lang="en-US" dirty="0"/>
            <a:t>Data Gaps</a:t>
          </a:r>
        </a:p>
        <a:p>
          <a:r>
            <a:rPr lang="en-US" dirty="0"/>
            <a:t> </a:t>
          </a:r>
        </a:p>
      </dgm:t>
    </dgm:pt>
    <dgm:pt modelId="{DC83ADC0-EE93-4E9C-8765-0265EC86BBA9}" type="parTrans" cxnId="{53892980-274E-4DEC-B532-0AFBB94F9D25}">
      <dgm:prSet/>
      <dgm:spPr/>
      <dgm:t>
        <a:bodyPr/>
        <a:lstStyle/>
        <a:p>
          <a:endParaRPr lang="en-US"/>
        </a:p>
      </dgm:t>
    </dgm:pt>
    <dgm:pt modelId="{1EA45D0A-C8AD-4B05-8354-EE030CA98CAD}" type="sibTrans" cxnId="{53892980-274E-4DEC-B532-0AFBB94F9D25}">
      <dgm:prSet/>
      <dgm:spPr/>
      <dgm:t>
        <a:bodyPr/>
        <a:lstStyle/>
        <a:p>
          <a:endParaRPr lang="en-US"/>
        </a:p>
      </dgm:t>
    </dgm:pt>
    <dgm:pt modelId="{C9315A7A-F7D9-4019-9343-367C31978637}">
      <dgm:prSet/>
      <dgm:spPr/>
      <dgm:t>
        <a:bodyPr/>
        <a:lstStyle/>
        <a:p>
          <a:r>
            <a:rPr lang="en-US" dirty="0" err="1"/>
            <a:t>MoA</a:t>
          </a:r>
          <a:r>
            <a:rPr lang="en-US" dirty="0"/>
            <a:t> behind maternal toxicity</a:t>
          </a:r>
        </a:p>
      </dgm:t>
    </dgm:pt>
    <dgm:pt modelId="{AC088039-A4F2-4476-9FDF-B0BE9AE49A88}" type="parTrans" cxnId="{217062EA-F462-4A61-902C-6E23B1C3ECE4}">
      <dgm:prSet/>
      <dgm:spPr/>
      <dgm:t>
        <a:bodyPr/>
        <a:lstStyle/>
        <a:p>
          <a:endParaRPr lang="en-US"/>
        </a:p>
      </dgm:t>
    </dgm:pt>
    <dgm:pt modelId="{120564DA-C9EC-471E-B57A-92066B9E4CA4}" type="sibTrans" cxnId="{217062EA-F462-4A61-902C-6E23B1C3ECE4}">
      <dgm:prSet/>
      <dgm:spPr/>
      <dgm:t>
        <a:bodyPr/>
        <a:lstStyle/>
        <a:p>
          <a:endParaRPr lang="en-US"/>
        </a:p>
      </dgm:t>
    </dgm:pt>
    <dgm:pt modelId="{5E0E5862-1461-4D7C-98E0-BA77DCF340CB}">
      <dgm:prSet/>
      <dgm:spPr/>
      <dgm:t>
        <a:bodyPr/>
        <a:lstStyle/>
        <a:p>
          <a:r>
            <a:rPr lang="en-US" dirty="0"/>
            <a:t>Influence of maternal toxicity on miscarriages and delayed ossification</a:t>
          </a:r>
        </a:p>
      </dgm:t>
    </dgm:pt>
    <dgm:pt modelId="{5995453C-E36B-47F1-BF9E-14CC835FCE2A}" type="parTrans" cxnId="{04EE9F3D-C902-47BA-B81B-622C3B26A014}">
      <dgm:prSet/>
      <dgm:spPr/>
      <dgm:t>
        <a:bodyPr/>
        <a:lstStyle/>
        <a:p>
          <a:endParaRPr lang="en-US"/>
        </a:p>
      </dgm:t>
    </dgm:pt>
    <dgm:pt modelId="{2A3C92C4-8275-42C6-99AD-D782750D4DEE}" type="sibTrans" cxnId="{04EE9F3D-C902-47BA-B81B-622C3B26A014}">
      <dgm:prSet/>
      <dgm:spPr/>
      <dgm:t>
        <a:bodyPr/>
        <a:lstStyle/>
        <a:p>
          <a:endParaRPr lang="en-US"/>
        </a:p>
      </dgm:t>
    </dgm:pt>
    <dgm:pt modelId="{38C9CBA6-7932-495D-900B-A1BCEA38C125}">
      <dgm:prSet/>
      <dgm:spPr/>
      <dgm:t>
        <a:bodyPr/>
        <a:lstStyle/>
        <a:p>
          <a:r>
            <a:rPr lang="en-US" dirty="0"/>
            <a:t>(</a:t>
          </a:r>
          <a:r>
            <a:rPr lang="en-US" dirty="0" err="1"/>
            <a:t>Ir</a:t>
          </a:r>
          <a:r>
            <a:rPr lang="en-US" dirty="0"/>
            <a:t>)reversibility of delayed ossification</a:t>
          </a:r>
        </a:p>
      </dgm:t>
    </dgm:pt>
    <dgm:pt modelId="{5FB3AD54-0EC2-4F16-A567-3D8EB0D5DBE4}" type="parTrans" cxnId="{8FEDB720-D59A-4A1C-A073-6AD5E2B51AF6}">
      <dgm:prSet/>
      <dgm:spPr/>
      <dgm:t>
        <a:bodyPr/>
        <a:lstStyle/>
        <a:p>
          <a:endParaRPr lang="en-US"/>
        </a:p>
      </dgm:t>
    </dgm:pt>
    <dgm:pt modelId="{7A95B68A-5AD1-4937-9DA6-63D40CBF71EF}" type="sibTrans" cxnId="{8FEDB720-D59A-4A1C-A073-6AD5E2B51AF6}">
      <dgm:prSet/>
      <dgm:spPr/>
      <dgm:t>
        <a:bodyPr/>
        <a:lstStyle/>
        <a:p>
          <a:endParaRPr lang="en-US"/>
        </a:p>
      </dgm:t>
    </dgm:pt>
    <dgm:pt modelId="{53775722-DBC2-46AA-A9EA-FF873F1DF45C}">
      <dgm:prSet/>
      <dgm:spPr/>
      <dgm:t>
        <a:bodyPr/>
        <a:lstStyle/>
        <a:p>
          <a:r>
            <a:rPr lang="en-US" dirty="0"/>
            <a:t>Comparative data for all 10 Sb substances</a:t>
          </a:r>
        </a:p>
      </dgm:t>
    </dgm:pt>
    <dgm:pt modelId="{36BD6112-5B63-4400-BB27-8E1A45AB4ED2}" type="parTrans" cxnId="{B71D2492-494F-4C10-9C84-E63A07AF56AA}">
      <dgm:prSet/>
      <dgm:spPr/>
      <dgm:t>
        <a:bodyPr/>
        <a:lstStyle/>
        <a:p>
          <a:endParaRPr lang="en-US"/>
        </a:p>
      </dgm:t>
    </dgm:pt>
    <dgm:pt modelId="{AB4CCF52-D699-4D93-951B-5640634B1E24}" type="sibTrans" cxnId="{B71D2492-494F-4C10-9C84-E63A07AF56AA}">
      <dgm:prSet/>
      <dgm:spPr/>
      <dgm:t>
        <a:bodyPr/>
        <a:lstStyle/>
        <a:p>
          <a:endParaRPr lang="en-US"/>
        </a:p>
      </dgm:t>
    </dgm:pt>
    <dgm:pt modelId="{08707E6C-3C1D-4512-9C9F-19A703099CC0}">
      <dgm:prSet/>
      <dgm:spPr/>
      <dgm:t>
        <a:bodyPr/>
        <a:lstStyle/>
        <a:p>
          <a:r>
            <a:rPr lang="en-US" dirty="0"/>
            <a:t>Miscarriages at high exposure</a:t>
          </a:r>
        </a:p>
      </dgm:t>
    </dgm:pt>
    <dgm:pt modelId="{96F7879B-0D49-4F64-A10D-4A93636CC47A}" type="parTrans" cxnId="{139223F9-BBD0-40F5-8628-378CBED1A75F}">
      <dgm:prSet/>
      <dgm:spPr/>
      <dgm:t>
        <a:bodyPr/>
        <a:lstStyle/>
        <a:p>
          <a:endParaRPr lang="en-US"/>
        </a:p>
      </dgm:t>
    </dgm:pt>
    <dgm:pt modelId="{03833647-0181-4BB3-BDF5-A0EB2C4C0F81}" type="sibTrans" cxnId="{139223F9-BBD0-40F5-8628-378CBED1A75F}">
      <dgm:prSet/>
      <dgm:spPr/>
      <dgm:t>
        <a:bodyPr/>
        <a:lstStyle/>
        <a:p>
          <a:endParaRPr lang="en-US"/>
        </a:p>
      </dgm:t>
    </dgm:pt>
    <dgm:pt modelId="{C43B10CD-D1BF-492B-A886-3AC84BCA1E7F}" type="pres">
      <dgm:prSet presAssocID="{63AADF6D-B351-41E6-9530-B982A2D4B89C}" presName="theList" presStyleCnt="0">
        <dgm:presLayoutVars>
          <dgm:dir/>
          <dgm:animLvl val="lvl"/>
          <dgm:resizeHandles val="exact"/>
        </dgm:presLayoutVars>
      </dgm:prSet>
      <dgm:spPr/>
    </dgm:pt>
    <dgm:pt modelId="{355B9083-03D3-43A3-A2B2-9FD37322E60B}" type="pres">
      <dgm:prSet presAssocID="{3B5C4D54-7429-4D41-8AEE-F357F8295B18}" presName="compNode" presStyleCnt="0"/>
      <dgm:spPr/>
    </dgm:pt>
    <dgm:pt modelId="{2041D2A4-F9DD-482E-AC1A-1C7D6A196794}" type="pres">
      <dgm:prSet presAssocID="{3B5C4D54-7429-4D41-8AEE-F357F8295B18}" presName="aNode" presStyleLbl="bgShp" presStyleIdx="0" presStyleCnt="2"/>
      <dgm:spPr/>
    </dgm:pt>
    <dgm:pt modelId="{8A023962-E555-455A-92B5-F12D78337BA2}" type="pres">
      <dgm:prSet presAssocID="{3B5C4D54-7429-4D41-8AEE-F357F8295B18}" presName="textNode" presStyleLbl="bgShp" presStyleIdx="0" presStyleCnt="2"/>
      <dgm:spPr/>
    </dgm:pt>
    <dgm:pt modelId="{70B386A4-B18B-41A3-B430-7FD35DAE45C1}" type="pres">
      <dgm:prSet presAssocID="{3B5C4D54-7429-4D41-8AEE-F357F8295B18}" presName="compChildNode" presStyleCnt="0"/>
      <dgm:spPr/>
    </dgm:pt>
    <dgm:pt modelId="{33D5457F-CC64-4512-9B58-4F36F4AF93DB}" type="pres">
      <dgm:prSet presAssocID="{3B5C4D54-7429-4D41-8AEE-F357F8295B18}" presName="theInnerList" presStyleCnt="0"/>
      <dgm:spPr/>
    </dgm:pt>
    <dgm:pt modelId="{CED9C1D2-D7FB-4812-832C-A140222094F2}" type="pres">
      <dgm:prSet presAssocID="{19F9B3E2-F4B6-4003-8A88-915DE5C7588E}" presName="childNode" presStyleLbl="node1" presStyleIdx="0" presStyleCnt="8">
        <dgm:presLayoutVars>
          <dgm:bulletEnabled val="1"/>
        </dgm:presLayoutVars>
      </dgm:prSet>
      <dgm:spPr/>
    </dgm:pt>
    <dgm:pt modelId="{80EA143D-ADBA-4344-8B05-F30B7EA2C937}" type="pres">
      <dgm:prSet presAssocID="{19F9B3E2-F4B6-4003-8A88-915DE5C7588E}" presName="aSpace2" presStyleCnt="0"/>
      <dgm:spPr/>
    </dgm:pt>
    <dgm:pt modelId="{92A5AF80-5588-41E6-80B8-25360772B1A5}" type="pres">
      <dgm:prSet presAssocID="{6C2F9D86-D9FA-4100-937C-2AA770B29ABB}" presName="childNode" presStyleLbl="node1" presStyleIdx="1" presStyleCnt="8">
        <dgm:presLayoutVars>
          <dgm:bulletEnabled val="1"/>
        </dgm:presLayoutVars>
      </dgm:prSet>
      <dgm:spPr/>
    </dgm:pt>
    <dgm:pt modelId="{97A0B5B5-7B29-4BAA-AE2A-EB8483594037}" type="pres">
      <dgm:prSet presAssocID="{6C2F9D86-D9FA-4100-937C-2AA770B29ABB}" presName="aSpace2" presStyleCnt="0"/>
      <dgm:spPr/>
    </dgm:pt>
    <dgm:pt modelId="{16BF70C6-5133-4646-AA77-24EC53298E6E}" type="pres">
      <dgm:prSet presAssocID="{08707E6C-3C1D-4512-9C9F-19A703099CC0}" presName="childNode" presStyleLbl="node1" presStyleIdx="2" presStyleCnt="8">
        <dgm:presLayoutVars>
          <dgm:bulletEnabled val="1"/>
        </dgm:presLayoutVars>
      </dgm:prSet>
      <dgm:spPr/>
    </dgm:pt>
    <dgm:pt modelId="{A42B9323-CB9C-4119-9638-E1FDCC1AB483}" type="pres">
      <dgm:prSet presAssocID="{08707E6C-3C1D-4512-9C9F-19A703099CC0}" presName="aSpace2" presStyleCnt="0"/>
      <dgm:spPr/>
    </dgm:pt>
    <dgm:pt modelId="{FD4288ED-BC5F-4181-86A2-DABB8708D9BA}" type="pres">
      <dgm:prSet presAssocID="{252690DD-3A28-4428-A3C8-CE6D41E9D6C2}" presName="childNode" presStyleLbl="node1" presStyleIdx="3" presStyleCnt="8">
        <dgm:presLayoutVars>
          <dgm:bulletEnabled val="1"/>
        </dgm:presLayoutVars>
      </dgm:prSet>
      <dgm:spPr/>
    </dgm:pt>
    <dgm:pt modelId="{15E718D6-D226-4A64-89BE-C4DC2BF80293}" type="pres">
      <dgm:prSet presAssocID="{3B5C4D54-7429-4D41-8AEE-F357F8295B18}" presName="aSpace" presStyleCnt="0"/>
      <dgm:spPr/>
    </dgm:pt>
    <dgm:pt modelId="{CF94357C-BB63-4394-BEE6-B3426CA37E98}" type="pres">
      <dgm:prSet presAssocID="{B9776F5F-E348-4E73-B758-FF76ED0D7C01}" presName="compNode" presStyleCnt="0"/>
      <dgm:spPr/>
    </dgm:pt>
    <dgm:pt modelId="{7C67179F-3233-4C12-873C-2F8D367CAF19}" type="pres">
      <dgm:prSet presAssocID="{B9776F5F-E348-4E73-B758-FF76ED0D7C01}" presName="aNode" presStyleLbl="bgShp" presStyleIdx="1" presStyleCnt="2"/>
      <dgm:spPr/>
    </dgm:pt>
    <dgm:pt modelId="{781BCCD0-2F94-4305-96CF-FD5A3886B7E7}" type="pres">
      <dgm:prSet presAssocID="{B9776F5F-E348-4E73-B758-FF76ED0D7C01}" presName="textNode" presStyleLbl="bgShp" presStyleIdx="1" presStyleCnt="2"/>
      <dgm:spPr/>
    </dgm:pt>
    <dgm:pt modelId="{5E31FA44-44F3-4E1F-9C37-CFF0E5C5A430}" type="pres">
      <dgm:prSet presAssocID="{B9776F5F-E348-4E73-B758-FF76ED0D7C01}" presName="compChildNode" presStyleCnt="0"/>
      <dgm:spPr/>
    </dgm:pt>
    <dgm:pt modelId="{E2DA6AFF-AE3B-482D-B36B-0BE76F7BD69F}" type="pres">
      <dgm:prSet presAssocID="{B9776F5F-E348-4E73-B758-FF76ED0D7C01}" presName="theInnerList" presStyleCnt="0"/>
      <dgm:spPr/>
    </dgm:pt>
    <dgm:pt modelId="{30DA3EE5-C51F-496C-81AE-E5652E279734}" type="pres">
      <dgm:prSet presAssocID="{C9315A7A-F7D9-4019-9343-367C31978637}" presName="childNode" presStyleLbl="node1" presStyleIdx="4" presStyleCnt="8">
        <dgm:presLayoutVars>
          <dgm:bulletEnabled val="1"/>
        </dgm:presLayoutVars>
      </dgm:prSet>
      <dgm:spPr/>
    </dgm:pt>
    <dgm:pt modelId="{22061530-64D9-4CF8-A358-4F0F49793665}" type="pres">
      <dgm:prSet presAssocID="{C9315A7A-F7D9-4019-9343-367C31978637}" presName="aSpace2" presStyleCnt="0"/>
      <dgm:spPr/>
    </dgm:pt>
    <dgm:pt modelId="{FB6CB99E-B6ED-46B7-8181-A5793DDAAD8E}" type="pres">
      <dgm:prSet presAssocID="{5E0E5862-1461-4D7C-98E0-BA77DCF340CB}" presName="childNode" presStyleLbl="node1" presStyleIdx="5" presStyleCnt="8">
        <dgm:presLayoutVars>
          <dgm:bulletEnabled val="1"/>
        </dgm:presLayoutVars>
      </dgm:prSet>
      <dgm:spPr/>
    </dgm:pt>
    <dgm:pt modelId="{03619D46-5DF0-431F-A2AE-2B31A5B304DE}" type="pres">
      <dgm:prSet presAssocID="{5E0E5862-1461-4D7C-98E0-BA77DCF340CB}" presName="aSpace2" presStyleCnt="0"/>
      <dgm:spPr/>
    </dgm:pt>
    <dgm:pt modelId="{CFC13255-C982-426C-8A99-3C34A697F104}" type="pres">
      <dgm:prSet presAssocID="{38C9CBA6-7932-495D-900B-A1BCEA38C125}" presName="childNode" presStyleLbl="node1" presStyleIdx="6" presStyleCnt="8">
        <dgm:presLayoutVars>
          <dgm:bulletEnabled val="1"/>
        </dgm:presLayoutVars>
      </dgm:prSet>
      <dgm:spPr/>
    </dgm:pt>
    <dgm:pt modelId="{648D516C-02BF-4AB1-BF90-10167F6F5A48}" type="pres">
      <dgm:prSet presAssocID="{38C9CBA6-7932-495D-900B-A1BCEA38C125}" presName="aSpace2" presStyleCnt="0"/>
      <dgm:spPr/>
    </dgm:pt>
    <dgm:pt modelId="{FD1D8DF0-1831-46DC-A698-38A543D1DB6B}" type="pres">
      <dgm:prSet presAssocID="{53775722-DBC2-46AA-A9EA-FF873F1DF45C}" presName="childNode" presStyleLbl="node1" presStyleIdx="7" presStyleCnt="8">
        <dgm:presLayoutVars>
          <dgm:bulletEnabled val="1"/>
        </dgm:presLayoutVars>
      </dgm:prSet>
      <dgm:spPr/>
    </dgm:pt>
  </dgm:ptLst>
  <dgm:cxnLst>
    <dgm:cxn modelId="{8551B400-25DB-4E28-98E9-8CD325F47311}" type="presOf" srcId="{53775722-DBC2-46AA-A9EA-FF873F1DF45C}" destId="{FD1D8DF0-1831-46DC-A698-38A543D1DB6B}" srcOrd="0" destOrd="0" presId="urn:microsoft.com/office/officeart/2005/8/layout/lProcess2"/>
    <dgm:cxn modelId="{3880A60B-2C8E-4FBE-8236-6212FB024029}" type="presOf" srcId="{B9776F5F-E348-4E73-B758-FF76ED0D7C01}" destId="{7C67179F-3233-4C12-873C-2F8D367CAF19}" srcOrd="0" destOrd="0" presId="urn:microsoft.com/office/officeart/2005/8/layout/lProcess2"/>
    <dgm:cxn modelId="{8FEDB720-D59A-4A1C-A073-6AD5E2B51AF6}" srcId="{B9776F5F-E348-4E73-B758-FF76ED0D7C01}" destId="{38C9CBA6-7932-495D-900B-A1BCEA38C125}" srcOrd="2" destOrd="0" parTransId="{5FB3AD54-0EC2-4F16-A567-3D8EB0D5DBE4}" sibTransId="{7A95B68A-5AD1-4937-9DA6-63D40CBF71EF}"/>
    <dgm:cxn modelId="{5DA8023C-619E-49D3-82BE-0A761686D098}" type="presOf" srcId="{38C9CBA6-7932-495D-900B-A1BCEA38C125}" destId="{CFC13255-C982-426C-8A99-3C34A697F104}" srcOrd="0" destOrd="0" presId="urn:microsoft.com/office/officeart/2005/8/layout/lProcess2"/>
    <dgm:cxn modelId="{04EE9F3D-C902-47BA-B81B-622C3B26A014}" srcId="{B9776F5F-E348-4E73-B758-FF76ED0D7C01}" destId="{5E0E5862-1461-4D7C-98E0-BA77DCF340CB}" srcOrd="1" destOrd="0" parTransId="{5995453C-E36B-47F1-BF9E-14CC835FCE2A}" sibTransId="{2A3C92C4-8275-42C6-99AD-D782750D4DEE}"/>
    <dgm:cxn modelId="{8F22BC5F-5AA4-4361-894E-21BF54E25657}" srcId="{63AADF6D-B351-41E6-9530-B982A2D4B89C}" destId="{3B5C4D54-7429-4D41-8AEE-F357F8295B18}" srcOrd="0" destOrd="0" parTransId="{A467C210-822C-488F-A961-8AB656ECCD9D}" sibTransId="{860990EA-CB83-4177-B4EC-A964F29B16CB}"/>
    <dgm:cxn modelId="{F5232462-65B0-4377-AA8D-CD84DD62F405}" type="presOf" srcId="{19F9B3E2-F4B6-4003-8A88-915DE5C7588E}" destId="{CED9C1D2-D7FB-4812-832C-A140222094F2}" srcOrd="0" destOrd="0" presId="urn:microsoft.com/office/officeart/2005/8/layout/lProcess2"/>
    <dgm:cxn modelId="{5E536765-3054-45BA-8EEB-0129D8A178F8}" type="presOf" srcId="{08707E6C-3C1D-4512-9C9F-19A703099CC0}" destId="{16BF70C6-5133-4646-AA77-24EC53298E6E}" srcOrd="0" destOrd="0" presId="urn:microsoft.com/office/officeart/2005/8/layout/lProcess2"/>
    <dgm:cxn modelId="{13FEA14B-2B52-4F44-92EB-AA41F59E904B}" type="presOf" srcId="{3B5C4D54-7429-4D41-8AEE-F357F8295B18}" destId="{2041D2A4-F9DD-482E-AC1A-1C7D6A196794}" srcOrd="0" destOrd="0" presId="urn:microsoft.com/office/officeart/2005/8/layout/lProcess2"/>
    <dgm:cxn modelId="{C3312F57-C2DD-47D8-B35F-9D303B99BFE8}" type="presOf" srcId="{6C2F9D86-D9FA-4100-937C-2AA770B29ABB}" destId="{92A5AF80-5588-41E6-80B8-25360772B1A5}" srcOrd="0" destOrd="0" presId="urn:microsoft.com/office/officeart/2005/8/layout/lProcess2"/>
    <dgm:cxn modelId="{7D8E907A-FA98-4435-93C6-A33158A202F7}" type="presOf" srcId="{252690DD-3A28-4428-A3C8-CE6D41E9D6C2}" destId="{FD4288ED-BC5F-4181-86A2-DABB8708D9BA}" srcOrd="0" destOrd="0" presId="urn:microsoft.com/office/officeart/2005/8/layout/lProcess2"/>
    <dgm:cxn modelId="{53892980-274E-4DEC-B532-0AFBB94F9D25}" srcId="{63AADF6D-B351-41E6-9530-B982A2D4B89C}" destId="{B9776F5F-E348-4E73-B758-FF76ED0D7C01}" srcOrd="1" destOrd="0" parTransId="{DC83ADC0-EE93-4E9C-8765-0265EC86BBA9}" sibTransId="{1EA45D0A-C8AD-4B05-8354-EE030CA98CAD}"/>
    <dgm:cxn modelId="{B71D2492-494F-4C10-9C84-E63A07AF56AA}" srcId="{B9776F5F-E348-4E73-B758-FF76ED0D7C01}" destId="{53775722-DBC2-46AA-A9EA-FF873F1DF45C}" srcOrd="3" destOrd="0" parTransId="{36BD6112-5B63-4400-BB27-8E1A45AB4ED2}" sibTransId="{AB4CCF52-D699-4D93-951B-5640634B1E24}"/>
    <dgm:cxn modelId="{522B0C95-926E-4B36-B723-66A6C03154E4}" srcId="{3B5C4D54-7429-4D41-8AEE-F357F8295B18}" destId="{6C2F9D86-D9FA-4100-937C-2AA770B29ABB}" srcOrd="1" destOrd="0" parTransId="{33271BC2-7806-47C8-86C7-BADD6D32FC23}" sibTransId="{992D95B5-C012-4A29-ADB1-52355385B7FA}"/>
    <dgm:cxn modelId="{E5CC8D9A-4F04-4BD6-AF3B-3A31E585E098}" type="presOf" srcId="{3B5C4D54-7429-4D41-8AEE-F357F8295B18}" destId="{8A023962-E555-455A-92B5-F12D78337BA2}" srcOrd="1" destOrd="0" presId="urn:microsoft.com/office/officeart/2005/8/layout/lProcess2"/>
    <dgm:cxn modelId="{4234B3A8-06D2-4515-93E5-6021BEC0B010}" srcId="{3B5C4D54-7429-4D41-8AEE-F357F8295B18}" destId="{19F9B3E2-F4B6-4003-8A88-915DE5C7588E}" srcOrd="0" destOrd="0" parTransId="{5D59D493-2756-4762-ACD5-7606E62BE601}" sibTransId="{74FA76DE-9F43-48DE-AB5C-13B2CDA5F529}"/>
    <dgm:cxn modelId="{E9D7E5AD-E8EF-40A0-80D4-81A801C2D1CC}" srcId="{3B5C4D54-7429-4D41-8AEE-F357F8295B18}" destId="{252690DD-3A28-4428-A3C8-CE6D41E9D6C2}" srcOrd="3" destOrd="0" parTransId="{5E9766C6-6061-4E6E-B676-3156645AB656}" sibTransId="{7B5BA672-5BA3-42C0-9108-4A83AF426EA4}"/>
    <dgm:cxn modelId="{52E992B2-7D4F-4ECA-A247-93241809E700}" type="presOf" srcId="{5E0E5862-1461-4D7C-98E0-BA77DCF340CB}" destId="{FB6CB99E-B6ED-46B7-8181-A5793DDAAD8E}" srcOrd="0" destOrd="0" presId="urn:microsoft.com/office/officeart/2005/8/layout/lProcess2"/>
    <dgm:cxn modelId="{217062EA-F462-4A61-902C-6E23B1C3ECE4}" srcId="{B9776F5F-E348-4E73-B758-FF76ED0D7C01}" destId="{C9315A7A-F7D9-4019-9343-367C31978637}" srcOrd="0" destOrd="0" parTransId="{AC088039-A4F2-4476-9FDF-B0BE9AE49A88}" sibTransId="{120564DA-C9EC-471E-B57A-92066B9E4CA4}"/>
    <dgm:cxn modelId="{D054A8EC-A3C9-4370-A1B5-6F875A2C9019}" type="presOf" srcId="{C9315A7A-F7D9-4019-9343-367C31978637}" destId="{30DA3EE5-C51F-496C-81AE-E5652E279734}" srcOrd="0" destOrd="0" presId="urn:microsoft.com/office/officeart/2005/8/layout/lProcess2"/>
    <dgm:cxn modelId="{A92773F1-40C6-4E98-BF03-F751A5CCBCEE}" type="presOf" srcId="{63AADF6D-B351-41E6-9530-B982A2D4B89C}" destId="{C43B10CD-D1BF-492B-A886-3AC84BCA1E7F}" srcOrd="0" destOrd="0" presId="urn:microsoft.com/office/officeart/2005/8/layout/lProcess2"/>
    <dgm:cxn modelId="{139223F9-BBD0-40F5-8628-378CBED1A75F}" srcId="{3B5C4D54-7429-4D41-8AEE-F357F8295B18}" destId="{08707E6C-3C1D-4512-9C9F-19A703099CC0}" srcOrd="2" destOrd="0" parTransId="{96F7879B-0D49-4F64-A10D-4A93636CC47A}" sibTransId="{03833647-0181-4BB3-BDF5-A0EB2C4C0F81}"/>
    <dgm:cxn modelId="{739669FE-9B4E-45E0-817F-96775E8B942F}" type="presOf" srcId="{B9776F5F-E348-4E73-B758-FF76ED0D7C01}" destId="{781BCCD0-2F94-4305-96CF-FD5A3886B7E7}" srcOrd="1" destOrd="0" presId="urn:microsoft.com/office/officeart/2005/8/layout/lProcess2"/>
    <dgm:cxn modelId="{FA45FE1D-5A23-4707-83E0-C744BE622E8B}" type="presParOf" srcId="{C43B10CD-D1BF-492B-A886-3AC84BCA1E7F}" destId="{355B9083-03D3-43A3-A2B2-9FD37322E60B}" srcOrd="0" destOrd="0" presId="urn:microsoft.com/office/officeart/2005/8/layout/lProcess2"/>
    <dgm:cxn modelId="{700A00D0-6982-4C8E-9E62-5DB5595C0BD9}" type="presParOf" srcId="{355B9083-03D3-43A3-A2B2-9FD37322E60B}" destId="{2041D2A4-F9DD-482E-AC1A-1C7D6A196794}" srcOrd="0" destOrd="0" presId="urn:microsoft.com/office/officeart/2005/8/layout/lProcess2"/>
    <dgm:cxn modelId="{3F85F684-CEBD-4F87-B225-57A8E650EB21}" type="presParOf" srcId="{355B9083-03D3-43A3-A2B2-9FD37322E60B}" destId="{8A023962-E555-455A-92B5-F12D78337BA2}" srcOrd="1" destOrd="0" presId="urn:microsoft.com/office/officeart/2005/8/layout/lProcess2"/>
    <dgm:cxn modelId="{37DB6E15-96C9-4A80-9789-C230FE5F1074}" type="presParOf" srcId="{355B9083-03D3-43A3-A2B2-9FD37322E60B}" destId="{70B386A4-B18B-41A3-B430-7FD35DAE45C1}" srcOrd="2" destOrd="0" presId="urn:microsoft.com/office/officeart/2005/8/layout/lProcess2"/>
    <dgm:cxn modelId="{BA247060-60C1-4F61-B58E-4FE55A4724D1}" type="presParOf" srcId="{70B386A4-B18B-41A3-B430-7FD35DAE45C1}" destId="{33D5457F-CC64-4512-9B58-4F36F4AF93DB}" srcOrd="0" destOrd="0" presId="urn:microsoft.com/office/officeart/2005/8/layout/lProcess2"/>
    <dgm:cxn modelId="{228D41E1-8100-4384-B82C-FE2B90739799}" type="presParOf" srcId="{33D5457F-CC64-4512-9B58-4F36F4AF93DB}" destId="{CED9C1D2-D7FB-4812-832C-A140222094F2}" srcOrd="0" destOrd="0" presId="urn:microsoft.com/office/officeart/2005/8/layout/lProcess2"/>
    <dgm:cxn modelId="{401982A6-2AF6-4000-A2FC-595EC5D811FA}" type="presParOf" srcId="{33D5457F-CC64-4512-9B58-4F36F4AF93DB}" destId="{80EA143D-ADBA-4344-8B05-F30B7EA2C937}" srcOrd="1" destOrd="0" presId="urn:microsoft.com/office/officeart/2005/8/layout/lProcess2"/>
    <dgm:cxn modelId="{A056D0CC-A835-4001-845B-CB556D9983A9}" type="presParOf" srcId="{33D5457F-CC64-4512-9B58-4F36F4AF93DB}" destId="{92A5AF80-5588-41E6-80B8-25360772B1A5}" srcOrd="2" destOrd="0" presId="urn:microsoft.com/office/officeart/2005/8/layout/lProcess2"/>
    <dgm:cxn modelId="{E01B1815-B164-4D06-A503-8164E910B899}" type="presParOf" srcId="{33D5457F-CC64-4512-9B58-4F36F4AF93DB}" destId="{97A0B5B5-7B29-4BAA-AE2A-EB8483594037}" srcOrd="3" destOrd="0" presId="urn:microsoft.com/office/officeart/2005/8/layout/lProcess2"/>
    <dgm:cxn modelId="{B6E27238-3B4C-4F52-B94E-2B378DEA3E31}" type="presParOf" srcId="{33D5457F-CC64-4512-9B58-4F36F4AF93DB}" destId="{16BF70C6-5133-4646-AA77-24EC53298E6E}" srcOrd="4" destOrd="0" presId="urn:microsoft.com/office/officeart/2005/8/layout/lProcess2"/>
    <dgm:cxn modelId="{30B6CE66-B52E-4BD4-AD28-9592FF990BBF}" type="presParOf" srcId="{33D5457F-CC64-4512-9B58-4F36F4AF93DB}" destId="{A42B9323-CB9C-4119-9638-E1FDCC1AB483}" srcOrd="5" destOrd="0" presId="urn:microsoft.com/office/officeart/2005/8/layout/lProcess2"/>
    <dgm:cxn modelId="{15A55012-6C66-4ABE-807F-6FABF637773D}" type="presParOf" srcId="{33D5457F-CC64-4512-9B58-4F36F4AF93DB}" destId="{FD4288ED-BC5F-4181-86A2-DABB8708D9BA}" srcOrd="6" destOrd="0" presId="urn:microsoft.com/office/officeart/2005/8/layout/lProcess2"/>
    <dgm:cxn modelId="{930A3017-4234-4889-B111-9806FACAF764}" type="presParOf" srcId="{C43B10CD-D1BF-492B-A886-3AC84BCA1E7F}" destId="{15E718D6-D226-4A64-89BE-C4DC2BF80293}" srcOrd="1" destOrd="0" presId="urn:microsoft.com/office/officeart/2005/8/layout/lProcess2"/>
    <dgm:cxn modelId="{147C2983-182D-444F-BE5F-A385FAB4CC57}" type="presParOf" srcId="{C43B10CD-D1BF-492B-A886-3AC84BCA1E7F}" destId="{CF94357C-BB63-4394-BEE6-B3426CA37E98}" srcOrd="2" destOrd="0" presId="urn:microsoft.com/office/officeart/2005/8/layout/lProcess2"/>
    <dgm:cxn modelId="{2E97D9C1-24EB-41ED-BB02-9E70BBB7B5A7}" type="presParOf" srcId="{CF94357C-BB63-4394-BEE6-B3426CA37E98}" destId="{7C67179F-3233-4C12-873C-2F8D367CAF19}" srcOrd="0" destOrd="0" presId="urn:microsoft.com/office/officeart/2005/8/layout/lProcess2"/>
    <dgm:cxn modelId="{28F189A2-8EAD-4EBE-8A3B-1A3AA62F8C13}" type="presParOf" srcId="{CF94357C-BB63-4394-BEE6-B3426CA37E98}" destId="{781BCCD0-2F94-4305-96CF-FD5A3886B7E7}" srcOrd="1" destOrd="0" presId="urn:microsoft.com/office/officeart/2005/8/layout/lProcess2"/>
    <dgm:cxn modelId="{1DB3C9BB-7532-488B-9524-680BF07EECE1}" type="presParOf" srcId="{CF94357C-BB63-4394-BEE6-B3426CA37E98}" destId="{5E31FA44-44F3-4E1F-9C37-CFF0E5C5A430}" srcOrd="2" destOrd="0" presId="urn:microsoft.com/office/officeart/2005/8/layout/lProcess2"/>
    <dgm:cxn modelId="{7BB13177-3A06-445C-BD56-994D0ADA3C28}" type="presParOf" srcId="{5E31FA44-44F3-4E1F-9C37-CFF0E5C5A430}" destId="{E2DA6AFF-AE3B-482D-B36B-0BE76F7BD69F}" srcOrd="0" destOrd="0" presId="urn:microsoft.com/office/officeart/2005/8/layout/lProcess2"/>
    <dgm:cxn modelId="{18373800-3338-4315-8AF9-791C2B01604C}" type="presParOf" srcId="{E2DA6AFF-AE3B-482D-B36B-0BE76F7BD69F}" destId="{30DA3EE5-C51F-496C-81AE-E5652E279734}" srcOrd="0" destOrd="0" presId="urn:microsoft.com/office/officeart/2005/8/layout/lProcess2"/>
    <dgm:cxn modelId="{0F6BD54B-4C19-4311-BD9D-1303EE4849B5}" type="presParOf" srcId="{E2DA6AFF-AE3B-482D-B36B-0BE76F7BD69F}" destId="{22061530-64D9-4CF8-A358-4F0F49793665}" srcOrd="1" destOrd="0" presId="urn:microsoft.com/office/officeart/2005/8/layout/lProcess2"/>
    <dgm:cxn modelId="{4D4026E0-E47C-43A5-AC57-08C9B9241B0F}" type="presParOf" srcId="{E2DA6AFF-AE3B-482D-B36B-0BE76F7BD69F}" destId="{FB6CB99E-B6ED-46B7-8181-A5793DDAAD8E}" srcOrd="2" destOrd="0" presId="urn:microsoft.com/office/officeart/2005/8/layout/lProcess2"/>
    <dgm:cxn modelId="{4C4082E1-C213-4F25-A31D-4923F42B0FC0}" type="presParOf" srcId="{E2DA6AFF-AE3B-482D-B36B-0BE76F7BD69F}" destId="{03619D46-5DF0-431F-A2AE-2B31A5B304DE}" srcOrd="3" destOrd="0" presId="urn:microsoft.com/office/officeart/2005/8/layout/lProcess2"/>
    <dgm:cxn modelId="{03422E9A-D606-4F60-B7E4-A5A9B634D500}" type="presParOf" srcId="{E2DA6AFF-AE3B-482D-B36B-0BE76F7BD69F}" destId="{CFC13255-C982-426C-8A99-3C34A697F104}" srcOrd="4" destOrd="0" presId="urn:microsoft.com/office/officeart/2005/8/layout/lProcess2"/>
    <dgm:cxn modelId="{E92018B5-2177-41DD-8A8D-297FCF46504A}" type="presParOf" srcId="{E2DA6AFF-AE3B-482D-B36B-0BE76F7BD69F}" destId="{648D516C-02BF-4AB1-BF90-10167F6F5A48}" srcOrd="5" destOrd="0" presId="urn:microsoft.com/office/officeart/2005/8/layout/lProcess2"/>
    <dgm:cxn modelId="{C68D66C4-9C75-4E99-8CEC-1FFBD596568C}" type="presParOf" srcId="{E2DA6AFF-AE3B-482D-B36B-0BE76F7BD69F}" destId="{FD1D8DF0-1831-46DC-A698-38A543D1DB6B}"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D420676-0D84-4B07-99DD-78C80088A5EE}" type="doc">
      <dgm:prSet loTypeId="urn:microsoft.com/office/officeart/2005/8/layout/architecture" loCatId="list" qsTypeId="urn:microsoft.com/office/officeart/2005/8/quickstyle/simple1" qsCatId="simple" csTypeId="urn:microsoft.com/office/officeart/2005/8/colors/accent1_2" csCatId="accent1" phldr="1"/>
      <dgm:spPr/>
      <dgm:t>
        <a:bodyPr/>
        <a:lstStyle/>
        <a:p>
          <a:endParaRPr lang="en-US"/>
        </a:p>
      </dgm:t>
    </dgm:pt>
    <dgm:pt modelId="{21DB24B5-9C21-416C-834C-B2ED79282460}">
      <dgm:prSet phldrT="[Text]"/>
      <dgm:spPr/>
      <dgm:t>
        <a:bodyPr/>
        <a:lstStyle/>
        <a:p>
          <a:r>
            <a:rPr lang="en-US" dirty="0"/>
            <a:t>10 substances</a:t>
          </a:r>
        </a:p>
      </dgm:t>
    </dgm:pt>
    <dgm:pt modelId="{7A930A54-B968-45F8-ADBE-EF74BC4098AE}" type="parTrans" cxnId="{C50CB20F-5422-437C-B579-C4C1A16E0DA3}">
      <dgm:prSet/>
      <dgm:spPr/>
      <dgm:t>
        <a:bodyPr/>
        <a:lstStyle/>
        <a:p>
          <a:endParaRPr lang="en-US"/>
        </a:p>
      </dgm:t>
    </dgm:pt>
    <dgm:pt modelId="{D40175F8-ED4F-4357-B59C-AFFAA3A5C0AC}" type="sibTrans" cxnId="{C50CB20F-5422-437C-B579-C4C1A16E0DA3}">
      <dgm:prSet/>
      <dgm:spPr/>
      <dgm:t>
        <a:bodyPr/>
        <a:lstStyle/>
        <a:p>
          <a:endParaRPr lang="en-US"/>
        </a:p>
      </dgm:t>
    </dgm:pt>
    <dgm:pt modelId="{FD1107A1-89A3-44E0-B59B-FE0339245100}">
      <dgm:prSet phldrT="[Text]"/>
      <dgm:spPr/>
      <dgm:t>
        <a:bodyPr/>
        <a:lstStyle/>
        <a:p>
          <a:r>
            <a:rPr lang="en-US" dirty="0"/>
            <a:t>Oral dietary or gavage  exposure</a:t>
          </a:r>
        </a:p>
      </dgm:t>
    </dgm:pt>
    <dgm:pt modelId="{A5FEA47E-DF4B-4314-AD0C-967DA03A034D}" type="parTrans" cxnId="{7FDED85F-59FB-4FA7-B0C5-884F0AF24430}">
      <dgm:prSet/>
      <dgm:spPr/>
      <dgm:t>
        <a:bodyPr/>
        <a:lstStyle/>
        <a:p>
          <a:endParaRPr lang="en-US"/>
        </a:p>
      </dgm:t>
    </dgm:pt>
    <dgm:pt modelId="{9FB4D741-ADBB-4150-AF9D-9DB1A94C338E}" type="sibTrans" cxnId="{7FDED85F-59FB-4FA7-B0C5-884F0AF24430}">
      <dgm:prSet/>
      <dgm:spPr/>
      <dgm:t>
        <a:bodyPr/>
        <a:lstStyle/>
        <a:p>
          <a:endParaRPr lang="en-US"/>
        </a:p>
      </dgm:t>
    </dgm:pt>
    <dgm:pt modelId="{F4AD6940-7D87-4C67-96FB-A00DD48B30BF}">
      <dgm:prSet phldrT="[Text]"/>
      <dgm:spPr/>
      <dgm:t>
        <a:bodyPr/>
        <a:lstStyle/>
        <a:p>
          <a:r>
            <a:rPr lang="en-US" dirty="0"/>
            <a:t>18 males and females /</a:t>
          </a:r>
          <a:r>
            <a:rPr lang="en-US" dirty="0" err="1"/>
            <a:t>subst</a:t>
          </a:r>
          <a:endParaRPr lang="en-US" dirty="0"/>
        </a:p>
      </dgm:t>
    </dgm:pt>
    <dgm:pt modelId="{F948F572-68F9-437E-9B74-808CDAD1C055}" type="parTrans" cxnId="{6AC12EBE-1CB0-4A54-A57B-203CDF95691F}">
      <dgm:prSet/>
      <dgm:spPr/>
      <dgm:t>
        <a:bodyPr/>
        <a:lstStyle/>
        <a:p>
          <a:endParaRPr lang="en-US"/>
        </a:p>
      </dgm:t>
    </dgm:pt>
    <dgm:pt modelId="{3033C132-AC73-4F5C-A84A-3636DA7A47AC}" type="sibTrans" cxnId="{6AC12EBE-1CB0-4A54-A57B-203CDF95691F}">
      <dgm:prSet/>
      <dgm:spPr/>
      <dgm:t>
        <a:bodyPr/>
        <a:lstStyle/>
        <a:p>
          <a:endParaRPr lang="en-US"/>
        </a:p>
      </dgm:t>
    </dgm:pt>
    <dgm:pt modelId="{50211180-FB39-48B6-A2B9-2B9887276582}">
      <dgm:prSet phldrT="[Text]"/>
      <dgm:spPr/>
      <dgm:t>
        <a:bodyPr/>
        <a:lstStyle/>
        <a:p>
          <a:r>
            <a:rPr lang="en-US" dirty="0"/>
            <a:t>3 treatment intensities</a:t>
          </a:r>
        </a:p>
      </dgm:t>
    </dgm:pt>
    <dgm:pt modelId="{62470F80-E19E-4772-88F7-B10151FD3708}" type="parTrans" cxnId="{0F6F924F-F348-4830-9550-36CB6EF469E5}">
      <dgm:prSet/>
      <dgm:spPr/>
      <dgm:t>
        <a:bodyPr/>
        <a:lstStyle/>
        <a:p>
          <a:endParaRPr lang="en-US"/>
        </a:p>
      </dgm:t>
    </dgm:pt>
    <dgm:pt modelId="{BA12A84F-2DDD-4A28-9061-BD934DE16B40}" type="sibTrans" cxnId="{0F6F924F-F348-4830-9550-36CB6EF469E5}">
      <dgm:prSet/>
      <dgm:spPr/>
      <dgm:t>
        <a:bodyPr/>
        <a:lstStyle/>
        <a:p>
          <a:endParaRPr lang="en-US"/>
        </a:p>
      </dgm:t>
    </dgm:pt>
    <dgm:pt modelId="{1A4871FC-34F3-42A3-A689-C9E0A141A8D0}">
      <dgm:prSet phldrT="[Text]"/>
      <dgm:spPr/>
      <dgm:t>
        <a:bodyPr/>
        <a:lstStyle/>
        <a:p>
          <a:r>
            <a:rPr lang="en-US" dirty="0"/>
            <a:t>2 weeks</a:t>
          </a:r>
        </a:p>
      </dgm:t>
    </dgm:pt>
    <dgm:pt modelId="{B8543356-B3EE-4A92-9028-F51E84EE58E8}" type="parTrans" cxnId="{2F399E88-9ECA-4633-82A3-1CD60F9532BA}">
      <dgm:prSet/>
      <dgm:spPr/>
      <dgm:t>
        <a:bodyPr/>
        <a:lstStyle/>
        <a:p>
          <a:endParaRPr lang="en-US"/>
        </a:p>
      </dgm:t>
    </dgm:pt>
    <dgm:pt modelId="{35F2CD9F-BF59-4468-9BF3-7201CCA57AA5}" type="sibTrans" cxnId="{2F399E88-9ECA-4633-82A3-1CD60F9532BA}">
      <dgm:prSet/>
      <dgm:spPr/>
      <dgm:t>
        <a:bodyPr/>
        <a:lstStyle/>
        <a:p>
          <a:endParaRPr lang="en-US"/>
        </a:p>
      </dgm:t>
    </dgm:pt>
    <dgm:pt modelId="{06A1CBFE-A24F-4F60-99B3-A9BF874BEDA0}" type="pres">
      <dgm:prSet presAssocID="{5D420676-0D84-4B07-99DD-78C80088A5EE}" presName="Name0" presStyleCnt="0">
        <dgm:presLayoutVars>
          <dgm:chPref val="1"/>
          <dgm:dir/>
          <dgm:animOne val="branch"/>
          <dgm:animLvl val="lvl"/>
          <dgm:resizeHandles/>
        </dgm:presLayoutVars>
      </dgm:prSet>
      <dgm:spPr/>
    </dgm:pt>
    <dgm:pt modelId="{3A344365-C9D3-48FC-B346-31053887F1D2}" type="pres">
      <dgm:prSet presAssocID="{21DB24B5-9C21-416C-834C-B2ED79282460}" presName="vertOne" presStyleCnt="0"/>
      <dgm:spPr/>
    </dgm:pt>
    <dgm:pt modelId="{5ACD65A5-135C-446B-9B77-5D1A04561740}" type="pres">
      <dgm:prSet presAssocID="{21DB24B5-9C21-416C-834C-B2ED79282460}" presName="txOne" presStyleLbl="node0" presStyleIdx="0" presStyleCnt="1">
        <dgm:presLayoutVars>
          <dgm:chPref val="3"/>
        </dgm:presLayoutVars>
      </dgm:prSet>
      <dgm:spPr/>
    </dgm:pt>
    <dgm:pt modelId="{560B5B38-9A44-4293-9948-866522234C7F}" type="pres">
      <dgm:prSet presAssocID="{21DB24B5-9C21-416C-834C-B2ED79282460}" presName="parTransOne" presStyleCnt="0"/>
      <dgm:spPr/>
    </dgm:pt>
    <dgm:pt modelId="{750B33B0-6E7E-46EE-AECC-6EF5E7648E5E}" type="pres">
      <dgm:prSet presAssocID="{21DB24B5-9C21-416C-834C-B2ED79282460}" presName="horzOne" presStyleCnt="0"/>
      <dgm:spPr/>
    </dgm:pt>
    <dgm:pt modelId="{622E344E-B76C-4B48-901C-3C5FBD846686}" type="pres">
      <dgm:prSet presAssocID="{FD1107A1-89A3-44E0-B59B-FE0339245100}" presName="vertTwo" presStyleCnt="0"/>
      <dgm:spPr/>
    </dgm:pt>
    <dgm:pt modelId="{9268918B-2FC0-4199-9E23-F67C2C1F8C57}" type="pres">
      <dgm:prSet presAssocID="{FD1107A1-89A3-44E0-B59B-FE0339245100}" presName="txTwo" presStyleLbl="node2" presStyleIdx="0" presStyleCnt="2">
        <dgm:presLayoutVars>
          <dgm:chPref val="3"/>
        </dgm:presLayoutVars>
      </dgm:prSet>
      <dgm:spPr/>
    </dgm:pt>
    <dgm:pt modelId="{9B6E21A2-B1E2-459B-A441-683F1C3BAE00}" type="pres">
      <dgm:prSet presAssocID="{FD1107A1-89A3-44E0-B59B-FE0339245100}" presName="parTransTwo" presStyleCnt="0"/>
      <dgm:spPr/>
    </dgm:pt>
    <dgm:pt modelId="{B49C9DE5-0B36-4AB7-9EDA-06ECC1946B88}" type="pres">
      <dgm:prSet presAssocID="{FD1107A1-89A3-44E0-B59B-FE0339245100}" presName="horzTwo" presStyleCnt="0"/>
      <dgm:spPr/>
    </dgm:pt>
    <dgm:pt modelId="{A8769B58-18E2-4A3E-8FEB-4C2BA2EBB969}" type="pres">
      <dgm:prSet presAssocID="{F4AD6940-7D87-4C67-96FB-A00DD48B30BF}" presName="vertThree" presStyleCnt="0"/>
      <dgm:spPr/>
    </dgm:pt>
    <dgm:pt modelId="{00DB3091-6EB7-482E-B5E1-C75A8E65DB26}" type="pres">
      <dgm:prSet presAssocID="{F4AD6940-7D87-4C67-96FB-A00DD48B30BF}" presName="txThree" presStyleLbl="node3" presStyleIdx="0" presStyleCnt="2">
        <dgm:presLayoutVars>
          <dgm:chPref val="3"/>
        </dgm:presLayoutVars>
      </dgm:prSet>
      <dgm:spPr/>
    </dgm:pt>
    <dgm:pt modelId="{AE25A737-EE5F-47B5-9D43-8122AE9B3D31}" type="pres">
      <dgm:prSet presAssocID="{F4AD6940-7D87-4C67-96FB-A00DD48B30BF}" presName="horzThree" presStyleCnt="0"/>
      <dgm:spPr/>
    </dgm:pt>
    <dgm:pt modelId="{F5627A75-54CA-4AD5-9D18-3D3F1FE1041A}" type="pres">
      <dgm:prSet presAssocID="{9FB4D741-ADBB-4150-AF9D-9DB1A94C338E}" presName="sibSpaceTwo" presStyleCnt="0"/>
      <dgm:spPr/>
    </dgm:pt>
    <dgm:pt modelId="{AD462AD8-25C4-4043-AEC9-EFE0B5EBF9CC}" type="pres">
      <dgm:prSet presAssocID="{50211180-FB39-48B6-A2B9-2B9887276582}" presName="vertTwo" presStyleCnt="0"/>
      <dgm:spPr/>
    </dgm:pt>
    <dgm:pt modelId="{7485D3F1-F86E-4314-AEB9-59E1E443CA34}" type="pres">
      <dgm:prSet presAssocID="{50211180-FB39-48B6-A2B9-2B9887276582}" presName="txTwo" presStyleLbl="node2" presStyleIdx="1" presStyleCnt="2">
        <dgm:presLayoutVars>
          <dgm:chPref val="3"/>
        </dgm:presLayoutVars>
      </dgm:prSet>
      <dgm:spPr/>
    </dgm:pt>
    <dgm:pt modelId="{63FD089F-89FE-4E82-ACB0-B032E3DF5EBB}" type="pres">
      <dgm:prSet presAssocID="{50211180-FB39-48B6-A2B9-2B9887276582}" presName="parTransTwo" presStyleCnt="0"/>
      <dgm:spPr/>
    </dgm:pt>
    <dgm:pt modelId="{0B1946CD-FCFB-486C-BC81-C81E3B06C222}" type="pres">
      <dgm:prSet presAssocID="{50211180-FB39-48B6-A2B9-2B9887276582}" presName="horzTwo" presStyleCnt="0"/>
      <dgm:spPr/>
    </dgm:pt>
    <dgm:pt modelId="{C125497A-D365-4012-B3A0-5D5B65A03BDE}" type="pres">
      <dgm:prSet presAssocID="{1A4871FC-34F3-42A3-A689-C9E0A141A8D0}" presName="vertThree" presStyleCnt="0"/>
      <dgm:spPr/>
    </dgm:pt>
    <dgm:pt modelId="{82DE165A-A6DA-4028-9178-50915EE66E1D}" type="pres">
      <dgm:prSet presAssocID="{1A4871FC-34F3-42A3-A689-C9E0A141A8D0}" presName="txThree" presStyleLbl="node3" presStyleIdx="1" presStyleCnt="2">
        <dgm:presLayoutVars>
          <dgm:chPref val="3"/>
        </dgm:presLayoutVars>
      </dgm:prSet>
      <dgm:spPr/>
    </dgm:pt>
    <dgm:pt modelId="{435A9328-091B-4159-925A-E2B053B2D189}" type="pres">
      <dgm:prSet presAssocID="{1A4871FC-34F3-42A3-A689-C9E0A141A8D0}" presName="horzThree" presStyleCnt="0"/>
      <dgm:spPr/>
    </dgm:pt>
  </dgm:ptLst>
  <dgm:cxnLst>
    <dgm:cxn modelId="{C50CB20F-5422-437C-B579-C4C1A16E0DA3}" srcId="{5D420676-0D84-4B07-99DD-78C80088A5EE}" destId="{21DB24B5-9C21-416C-834C-B2ED79282460}" srcOrd="0" destOrd="0" parTransId="{7A930A54-B968-45F8-ADBE-EF74BC4098AE}" sibTransId="{D40175F8-ED4F-4357-B59C-AFFAA3A5C0AC}"/>
    <dgm:cxn modelId="{FC81C316-9A6F-4220-BCC4-BC48BB120575}" type="presOf" srcId="{50211180-FB39-48B6-A2B9-2B9887276582}" destId="{7485D3F1-F86E-4314-AEB9-59E1E443CA34}" srcOrd="0" destOrd="0" presId="urn:microsoft.com/office/officeart/2005/8/layout/architecture"/>
    <dgm:cxn modelId="{7FDED85F-59FB-4FA7-B0C5-884F0AF24430}" srcId="{21DB24B5-9C21-416C-834C-B2ED79282460}" destId="{FD1107A1-89A3-44E0-B59B-FE0339245100}" srcOrd="0" destOrd="0" parTransId="{A5FEA47E-DF4B-4314-AD0C-967DA03A034D}" sibTransId="{9FB4D741-ADBB-4150-AF9D-9DB1A94C338E}"/>
    <dgm:cxn modelId="{514BF641-9F42-49EE-85EE-73BC1278E472}" type="presOf" srcId="{FD1107A1-89A3-44E0-B59B-FE0339245100}" destId="{9268918B-2FC0-4199-9E23-F67C2C1F8C57}" srcOrd="0" destOrd="0" presId="urn:microsoft.com/office/officeart/2005/8/layout/architecture"/>
    <dgm:cxn modelId="{F940C364-BA09-4BE9-B028-0EB2025920CC}" type="presOf" srcId="{F4AD6940-7D87-4C67-96FB-A00DD48B30BF}" destId="{00DB3091-6EB7-482E-B5E1-C75A8E65DB26}" srcOrd="0" destOrd="0" presId="urn:microsoft.com/office/officeart/2005/8/layout/architecture"/>
    <dgm:cxn modelId="{0F6F924F-F348-4830-9550-36CB6EF469E5}" srcId="{21DB24B5-9C21-416C-834C-B2ED79282460}" destId="{50211180-FB39-48B6-A2B9-2B9887276582}" srcOrd="1" destOrd="0" parTransId="{62470F80-E19E-4772-88F7-B10151FD3708}" sibTransId="{BA12A84F-2DDD-4A28-9061-BD934DE16B40}"/>
    <dgm:cxn modelId="{C0951571-3277-40DC-AD7D-DE1EFFDD8EFB}" type="presOf" srcId="{5D420676-0D84-4B07-99DD-78C80088A5EE}" destId="{06A1CBFE-A24F-4F60-99B3-A9BF874BEDA0}" srcOrd="0" destOrd="0" presId="urn:microsoft.com/office/officeart/2005/8/layout/architecture"/>
    <dgm:cxn modelId="{2F399E88-9ECA-4633-82A3-1CD60F9532BA}" srcId="{50211180-FB39-48B6-A2B9-2B9887276582}" destId="{1A4871FC-34F3-42A3-A689-C9E0A141A8D0}" srcOrd="0" destOrd="0" parTransId="{B8543356-B3EE-4A92-9028-F51E84EE58E8}" sibTransId="{35F2CD9F-BF59-4468-9BF3-7201CCA57AA5}"/>
    <dgm:cxn modelId="{15CBCDA6-FA05-421E-968F-0C301ABD219D}" type="presOf" srcId="{1A4871FC-34F3-42A3-A689-C9E0A141A8D0}" destId="{82DE165A-A6DA-4028-9178-50915EE66E1D}" srcOrd="0" destOrd="0" presId="urn:microsoft.com/office/officeart/2005/8/layout/architecture"/>
    <dgm:cxn modelId="{7E69C3B4-E170-477A-B7A2-748608A8E98F}" type="presOf" srcId="{21DB24B5-9C21-416C-834C-B2ED79282460}" destId="{5ACD65A5-135C-446B-9B77-5D1A04561740}" srcOrd="0" destOrd="0" presId="urn:microsoft.com/office/officeart/2005/8/layout/architecture"/>
    <dgm:cxn modelId="{6AC12EBE-1CB0-4A54-A57B-203CDF95691F}" srcId="{FD1107A1-89A3-44E0-B59B-FE0339245100}" destId="{F4AD6940-7D87-4C67-96FB-A00DD48B30BF}" srcOrd="0" destOrd="0" parTransId="{F948F572-68F9-437E-9B74-808CDAD1C055}" sibTransId="{3033C132-AC73-4F5C-A84A-3636DA7A47AC}"/>
    <dgm:cxn modelId="{6F71AF9D-5C05-4AC0-AD8D-2C4D716440D7}" type="presParOf" srcId="{06A1CBFE-A24F-4F60-99B3-A9BF874BEDA0}" destId="{3A344365-C9D3-48FC-B346-31053887F1D2}" srcOrd="0" destOrd="0" presId="urn:microsoft.com/office/officeart/2005/8/layout/architecture"/>
    <dgm:cxn modelId="{6F4B9202-D623-4B13-90CA-D4D2B578DCC3}" type="presParOf" srcId="{3A344365-C9D3-48FC-B346-31053887F1D2}" destId="{5ACD65A5-135C-446B-9B77-5D1A04561740}" srcOrd="0" destOrd="0" presId="urn:microsoft.com/office/officeart/2005/8/layout/architecture"/>
    <dgm:cxn modelId="{92CAAB8C-8CB2-40FB-853B-FA86EF25C8BD}" type="presParOf" srcId="{3A344365-C9D3-48FC-B346-31053887F1D2}" destId="{560B5B38-9A44-4293-9948-866522234C7F}" srcOrd="1" destOrd="0" presId="urn:microsoft.com/office/officeart/2005/8/layout/architecture"/>
    <dgm:cxn modelId="{F5FCC5C8-D054-4BD2-891D-B84DACCEE2CB}" type="presParOf" srcId="{3A344365-C9D3-48FC-B346-31053887F1D2}" destId="{750B33B0-6E7E-46EE-AECC-6EF5E7648E5E}" srcOrd="2" destOrd="0" presId="urn:microsoft.com/office/officeart/2005/8/layout/architecture"/>
    <dgm:cxn modelId="{5A9D95AE-44CC-4AB5-9700-817E5CC697F9}" type="presParOf" srcId="{750B33B0-6E7E-46EE-AECC-6EF5E7648E5E}" destId="{622E344E-B76C-4B48-901C-3C5FBD846686}" srcOrd="0" destOrd="0" presId="urn:microsoft.com/office/officeart/2005/8/layout/architecture"/>
    <dgm:cxn modelId="{B1FA9CCF-33AB-4651-98E2-7A46201F9BD8}" type="presParOf" srcId="{622E344E-B76C-4B48-901C-3C5FBD846686}" destId="{9268918B-2FC0-4199-9E23-F67C2C1F8C57}" srcOrd="0" destOrd="0" presId="urn:microsoft.com/office/officeart/2005/8/layout/architecture"/>
    <dgm:cxn modelId="{F479974C-7B37-4F1C-9F2E-28C7147F1E17}" type="presParOf" srcId="{622E344E-B76C-4B48-901C-3C5FBD846686}" destId="{9B6E21A2-B1E2-459B-A441-683F1C3BAE00}" srcOrd="1" destOrd="0" presId="urn:microsoft.com/office/officeart/2005/8/layout/architecture"/>
    <dgm:cxn modelId="{6E3051E8-6D8B-4207-AC88-2DE978F60D68}" type="presParOf" srcId="{622E344E-B76C-4B48-901C-3C5FBD846686}" destId="{B49C9DE5-0B36-4AB7-9EDA-06ECC1946B88}" srcOrd="2" destOrd="0" presId="urn:microsoft.com/office/officeart/2005/8/layout/architecture"/>
    <dgm:cxn modelId="{3161D950-ECE3-4E7A-BF84-86BD6BAFC155}" type="presParOf" srcId="{B49C9DE5-0B36-4AB7-9EDA-06ECC1946B88}" destId="{A8769B58-18E2-4A3E-8FEB-4C2BA2EBB969}" srcOrd="0" destOrd="0" presId="urn:microsoft.com/office/officeart/2005/8/layout/architecture"/>
    <dgm:cxn modelId="{B95F9BFC-ACA3-4AAF-AA03-3C68D27C2759}" type="presParOf" srcId="{A8769B58-18E2-4A3E-8FEB-4C2BA2EBB969}" destId="{00DB3091-6EB7-482E-B5E1-C75A8E65DB26}" srcOrd="0" destOrd="0" presId="urn:microsoft.com/office/officeart/2005/8/layout/architecture"/>
    <dgm:cxn modelId="{EF33AADB-0FD9-4653-882C-A4B877F7E21B}" type="presParOf" srcId="{A8769B58-18E2-4A3E-8FEB-4C2BA2EBB969}" destId="{AE25A737-EE5F-47B5-9D43-8122AE9B3D31}" srcOrd="1" destOrd="0" presId="urn:microsoft.com/office/officeart/2005/8/layout/architecture"/>
    <dgm:cxn modelId="{51ECB473-2438-458A-9A81-2847ADC13E18}" type="presParOf" srcId="{750B33B0-6E7E-46EE-AECC-6EF5E7648E5E}" destId="{F5627A75-54CA-4AD5-9D18-3D3F1FE1041A}" srcOrd="1" destOrd="0" presId="urn:microsoft.com/office/officeart/2005/8/layout/architecture"/>
    <dgm:cxn modelId="{BF3FCFE6-7DC0-40CA-852A-19AC1915A70C}" type="presParOf" srcId="{750B33B0-6E7E-46EE-AECC-6EF5E7648E5E}" destId="{AD462AD8-25C4-4043-AEC9-EFE0B5EBF9CC}" srcOrd="2" destOrd="0" presId="urn:microsoft.com/office/officeart/2005/8/layout/architecture"/>
    <dgm:cxn modelId="{6E8B6885-9A01-4A28-AAE7-7FA0140724EA}" type="presParOf" srcId="{AD462AD8-25C4-4043-AEC9-EFE0B5EBF9CC}" destId="{7485D3F1-F86E-4314-AEB9-59E1E443CA34}" srcOrd="0" destOrd="0" presId="urn:microsoft.com/office/officeart/2005/8/layout/architecture"/>
    <dgm:cxn modelId="{4AB92B68-0E39-4337-8B03-407188F527DE}" type="presParOf" srcId="{AD462AD8-25C4-4043-AEC9-EFE0B5EBF9CC}" destId="{63FD089F-89FE-4E82-ACB0-B032E3DF5EBB}" srcOrd="1" destOrd="0" presId="urn:microsoft.com/office/officeart/2005/8/layout/architecture"/>
    <dgm:cxn modelId="{9B51CDF8-BFE4-4490-BBA7-FA626FFF0819}" type="presParOf" srcId="{AD462AD8-25C4-4043-AEC9-EFE0B5EBF9CC}" destId="{0B1946CD-FCFB-486C-BC81-C81E3B06C222}" srcOrd="2" destOrd="0" presId="urn:microsoft.com/office/officeart/2005/8/layout/architecture"/>
    <dgm:cxn modelId="{817864F6-3E4B-4401-A638-E44C18C43AAD}" type="presParOf" srcId="{0B1946CD-FCFB-486C-BC81-C81E3B06C222}" destId="{C125497A-D365-4012-B3A0-5D5B65A03BDE}" srcOrd="0" destOrd="0" presId="urn:microsoft.com/office/officeart/2005/8/layout/architecture"/>
    <dgm:cxn modelId="{44A8FB6E-8023-4A60-B546-691A869D0697}" type="presParOf" srcId="{C125497A-D365-4012-B3A0-5D5B65A03BDE}" destId="{82DE165A-A6DA-4028-9178-50915EE66E1D}" srcOrd="0" destOrd="0" presId="urn:microsoft.com/office/officeart/2005/8/layout/architecture"/>
    <dgm:cxn modelId="{CFB8E6F4-E0EF-41A7-B7B1-755F3DFCDC36}" type="presParOf" srcId="{C125497A-D365-4012-B3A0-5D5B65A03BDE}" destId="{435A9328-091B-4159-925A-E2B053B2D189}" srcOrd="1" destOrd="0" presId="urn:microsoft.com/office/officeart/2005/8/layout/architecture"/>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B35B0AA-E28B-42CE-9C24-3FAE0015A7E4}"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C5A6080F-0212-4C31-AED1-B0706065EE88}">
      <dgm:prSet phldrT="[Text]" custT="1"/>
      <dgm:spPr/>
      <dgm:t>
        <a:bodyPr/>
        <a:lstStyle/>
        <a:p>
          <a:r>
            <a:rPr lang="en-US" sz="1400" dirty="0"/>
            <a:t>Current proposal</a:t>
          </a:r>
        </a:p>
        <a:p>
          <a:r>
            <a:rPr lang="en-US" sz="1400" dirty="0"/>
            <a:t>1 sample</a:t>
          </a:r>
        </a:p>
      </dgm:t>
    </dgm:pt>
    <dgm:pt modelId="{5179ED35-0089-45CB-9F01-656D877BFCEB}" type="parTrans" cxnId="{4CB6617D-FBDA-4CCB-97C0-6726A32B4A4A}">
      <dgm:prSet/>
      <dgm:spPr/>
      <dgm:t>
        <a:bodyPr/>
        <a:lstStyle/>
        <a:p>
          <a:endParaRPr lang="en-US"/>
        </a:p>
      </dgm:t>
    </dgm:pt>
    <dgm:pt modelId="{C5010A1D-362B-4903-B0B1-410306767266}" type="sibTrans" cxnId="{4CB6617D-FBDA-4CCB-97C0-6726A32B4A4A}">
      <dgm:prSet/>
      <dgm:spPr/>
      <dgm:t>
        <a:bodyPr/>
        <a:lstStyle/>
        <a:p>
          <a:endParaRPr lang="en-US"/>
        </a:p>
      </dgm:t>
    </dgm:pt>
    <dgm:pt modelId="{FC29E25D-3A2C-4C66-A636-7239F0021D90}">
      <dgm:prSet phldrT="[Text]" custT="1"/>
      <dgm:spPr/>
      <dgm:t>
        <a:bodyPr/>
        <a:lstStyle/>
        <a:p>
          <a:pPr algn="l"/>
          <a:r>
            <a:rPr lang="en-US" sz="1050" dirty="0"/>
            <a:t>Cost effective : 6000 €</a:t>
          </a:r>
        </a:p>
        <a:p>
          <a:pPr algn="l"/>
          <a:r>
            <a:rPr lang="en-US" sz="1050" dirty="0"/>
            <a:t>Time efficient</a:t>
          </a:r>
        </a:p>
        <a:p>
          <a:pPr algn="l"/>
          <a:r>
            <a:rPr lang="en-US" sz="1050" dirty="0"/>
            <a:t>Ratio Sb blood level/ Sb absorbed</a:t>
          </a:r>
        </a:p>
        <a:p>
          <a:pPr algn="ctr"/>
          <a:endParaRPr lang="en-US" sz="1050" dirty="0"/>
        </a:p>
      </dgm:t>
    </dgm:pt>
    <dgm:pt modelId="{1CCC17C8-B20A-481B-917A-0BE160122672}" type="parTrans" cxnId="{C0A6CB7C-235D-4D92-A4C4-BE889A8D391C}">
      <dgm:prSet/>
      <dgm:spPr/>
      <dgm:t>
        <a:bodyPr/>
        <a:lstStyle/>
        <a:p>
          <a:endParaRPr lang="en-US"/>
        </a:p>
      </dgm:t>
    </dgm:pt>
    <dgm:pt modelId="{1EEB1B71-F5E5-49D8-A5AE-BD98ABEF0EC1}" type="sibTrans" cxnId="{C0A6CB7C-235D-4D92-A4C4-BE889A8D391C}">
      <dgm:prSet/>
      <dgm:spPr/>
      <dgm:t>
        <a:bodyPr/>
        <a:lstStyle/>
        <a:p>
          <a:endParaRPr lang="en-US"/>
        </a:p>
      </dgm:t>
    </dgm:pt>
    <dgm:pt modelId="{2B2E237F-9BE5-4A5A-A7E6-95594B25583E}">
      <dgm:prSet phldrT="[Text]" custT="1"/>
      <dgm:spPr>
        <a:solidFill>
          <a:schemeClr val="accent6">
            <a:lumMod val="75000"/>
          </a:schemeClr>
        </a:solidFill>
      </dgm:spPr>
      <dgm:t>
        <a:bodyPr/>
        <a:lstStyle/>
        <a:p>
          <a:pPr algn="l"/>
          <a:r>
            <a:rPr lang="en-US" sz="1050" dirty="0"/>
            <a:t>Limits data on TK</a:t>
          </a:r>
        </a:p>
        <a:p>
          <a:pPr algn="l"/>
          <a:r>
            <a:rPr lang="en-US" sz="1050" dirty="0"/>
            <a:t>Limits possibility of adjustments for </a:t>
          </a:r>
          <a:r>
            <a:rPr lang="en-US" sz="1050" dirty="0" err="1"/>
            <a:t>futher</a:t>
          </a:r>
          <a:r>
            <a:rPr lang="en-US" sz="1050" dirty="0"/>
            <a:t> studies</a:t>
          </a:r>
        </a:p>
      </dgm:t>
    </dgm:pt>
    <dgm:pt modelId="{EA4B4751-DE6B-4644-B440-D8D564BF6EE9}" type="parTrans" cxnId="{D0EE08E0-BE9D-40C0-93DD-58B1E1830094}">
      <dgm:prSet/>
      <dgm:spPr/>
      <dgm:t>
        <a:bodyPr/>
        <a:lstStyle/>
        <a:p>
          <a:endParaRPr lang="en-US"/>
        </a:p>
      </dgm:t>
    </dgm:pt>
    <dgm:pt modelId="{70248B47-F04D-4B0C-8761-D7DE35FADEA0}" type="sibTrans" cxnId="{D0EE08E0-BE9D-40C0-93DD-58B1E1830094}">
      <dgm:prSet/>
      <dgm:spPr/>
      <dgm:t>
        <a:bodyPr/>
        <a:lstStyle/>
        <a:p>
          <a:endParaRPr lang="en-US"/>
        </a:p>
      </dgm:t>
    </dgm:pt>
    <dgm:pt modelId="{72A9C737-5C1B-4971-86D6-37720D634927}">
      <dgm:prSet phldrT="[Text]" custT="1"/>
      <dgm:spPr/>
      <dgm:t>
        <a:bodyPr/>
        <a:lstStyle/>
        <a:p>
          <a:r>
            <a:rPr lang="en-US" sz="1400" dirty="0"/>
            <a:t>Option 2</a:t>
          </a:r>
        </a:p>
        <a:p>
          <a:r>
            <a:rPr lang="en-US" sz="1400" dirty="0"/>
            <a:t>2 times 6 samples</a:t>
          </a:r>
        </a:p>
        <a:p>
          <a:r>
            <a:rPr lang="en-US" sz="1400" dirty="0"/>
            <a:t>Day 1 and D14</a:t>
          </a:r>
        </a:p>
      </dgm:t>
    </dgm:pt>
    <dgm:pt modelId="{BE0DB4CF-2181-4DAE-9829-31B303E43CCF}" type="parTrans" cxnId="{386CE248-2BF7-47E2-A68A-4DFE1633F04F}">
      <dgm:prSet/>
      <dgm:spPr/>
      <dgm:t>
        <a:bodyPr/>
        <a:lstStyle/>
        <a:p>
          <a:endParaRPr lang="en-US"/>
        </a:p>
      </dgm:t>
    </dgm:pt>
    <dgm:pt modelId="{8EAA9C4A-A73D-44AA-B587-055AFD4103C0}" type="sibTrans" cxnId="{386CE248-2BF7-47E2-A68A-4DFE1633F04F}">
      <dgm:prSet/>
      <dgm:spPr/>
      <dgm:t>
        <a:bodyPr/>
        <a:lstStyle/>
        <a:p>
          <a:endParaRPr lang="en-US"/>
        </a:p>
      </dgm:t>
    </dgm:pt>
    <dgm:pt modelId="{3836F0C4-9797-4752-B293-46667FB64857}">
      <dgm:prSet phldrT="[Text]" custT="1"/>
      <dgm:spPr/>
      <dgm:t>
        <a:bodyPr/>
        <a:lstStyle/>
        <a:p>
          <a:pPr algn="l">
            <a:buNone/>
          </a:pPr>
          <a:r>
            <a:rPr lang="en-US" sz="1050" dirty="0"/>
            <a:t>Sb TK </a:t>
          </a:r>
        </a:p>
        <a:p>
          <a:pPr algn="l">
            <a:buFont typeface="Arial" panose="020B0604020202020204" pitchFamily="34" charset="0"/>
            <a:buNone/>
          </a:pPr>
          <a:r>
            <a:rPr lang="en-US" sz="1050" dirty="0"/>
            <a:t>Identification of </a:t>
          </a:r>
          <a:r>
            <a:rPr lang="en-US" sz="1050" dirty="0" err="1"/>
            <a:t>Cmax</a:t>
          </a:r>
          <a:endParaRPr lang="en-US" sz="1050" dirty="0"/>
        </a:p>
        <a:p>
          <a:pPr algn="l">
            <a:buFont typeface="Arial" panose="020B0604020202020204" pitchFamily="34" charset="0"/>
            <a:buNone/>
          </a:pPr>
          <a:r>
            <a:rPr lang="en-US" sz="1050" dirty="0"/>
            <a:t>Identification of potential accumulation</a:t>
          </a:r>
        </a:p>
        <a:p>
          <a:pPr algn="l">
            <a:buFont typeface="Arial" panose="020B0604020202020204" pitchFamily="34" charset="0"/>
            <a:buNone/>
          </a:pPr>
          <a:r>
            <a:rPr lang="en-US" sz="1050" dirty="0"/>
            <a:t>Adjustment of dietary regimens for further studies</a:t>
          </a:r>
        </a:p>
      </dgm:t>
    </dgm:pt>
    <dgm:pt modelId="{0E2C59BC-CE52-4743-B1C7-3C48EA93BDCD}" type="parTrans" cxnId="{89B2DE33-95E6-45BE-A5CA-0B6F73B19471}">
      <dgm:prSet/>
      <dgm:spPr/>
      <dgm:t>
        <a:bodyPr/>
        <a:lstStyle/>
        <a:p>
          <a:endParaRPr lang="en-US"/>
        </a:p>
      </dgm:t>
    </dgm:pt>
    <dgm:pt modelId="{C6FD0FB5-CEDA-4873-B010-D30712A2CD8F}" type="sibTrans" cxnId="{89B2DE33-95E6-45BE-A5CA-0B6F73B19471}">
      <dgm:prSet/>
      <dgm:spPr/>
      <dgm:t>
        <a:bodyPr/>
        <a:lstStyle/>
        <a:p>
          <a:endParaRPr lang="en-US"/>
        </a:p>
      </dgm:t>
    </dgm:pt>
    <dgm:pt modelId="{F4161AFC-081A-4755-969D-CC8A0F5548A7}">
      <dgm:prSet phldrT="[Text]" custT="1"/>
      <dgm:spPr>
        <a:solidFill>
          <a:schemeClr val="accent6">
            <a:lumMod val="75000"/>
          </a:schemeClr>
        </a:solidFill>
      </dgm:spPr>
      <dgm:t>
        <a:bodyPr/>
        <a:lstStyle/>
        <a:p>
          <a:pPr algn="l"/>
          <a:r>
            <a:rPr lang="en-US" sz="1050" dirty="0"/>
            <a:t>Additional cost for  sampling </a:t>
          </a:r>
        </a:p>
        <a:p>
          <a:pPr algn="l"/>
          <a:r>
            <a:rPr lang="en-US" sz="1050" dirty="0"/>
            <a:t>6000x12= 72 000 €</a:t>
          </a:r>
        </a:p>
        <a:p>
          <a:pPr algn="l"/>
          <a:r>
            <a:rPr lang="en-US" sz="1050" dirty="0"/>
            <a:t>Additional cost for number of sample analysis (200 to 1500 </a:t>
          </a:r>
          <a:r>
            <a:rPr lang="en-US" sz="1050" dirty="0" err="1"/>
            <a:t>sampls</a:t>
          </a:r>
          <a:r>
            <a:rPr lang="en-US" sz="1050" dirty="0"/>
            <a:t>)</a:t>
          </a:r>
        </a:p>
      </dgm:t>
    </dgm:pt>
    <dgm:pt modelId="{5DA7FFF5-0048-4308-8B8D-8A2B8A67419E}" type="parTrans" cxnId="{64321F0F-A598-4F60-BB00-EBC697F70D50}">
      <dgm:prSet/>
      <dgm:spPr/>
      <dgm:t>
        <a:bodyPr/>
        <a:lstStyle/>
        <a:p>
          <a:endParaRPr lang="en-US"/>
        </a:p>
      </dgm:t>
    </dgm:pt>
    <dgm:pt modelId="{626518E3-333F-492F-8C15-6209677E8E01}" type="sibTrans" cxnId="{64321F0F-A598-4F60-BB00-EBC697F70D50}">
      <dgm:prSet/>
      <dgm:spPr/>
      <dgm:t>
        <a:bodyPr/>
        <a:lstStyle/>
        <a:p>
          <a:endParaRPr lang="en-US"/>
        </a:p>
      </dgm:t>
    </dgm:pt>
    <dgm:pt modelId="{140621D0-841C-4731-9ABD-8947D9DCE934}">
      <dgm:prSet phldrT="[Text]" custT="1"/>
      <dgm:spPr/>
      <dgm:t>
        <a:bodyPr/>
        <a:lstStyle/>
        <a:p>
          <a:r>
            <a:rPr lang="en-US" sz="1400" dirty="0"/>
            <a:t>Option 3</a:t>
          </a:r>
        </a:p>
        <a:p>
          <a:r>
            <a:rPr lang="en-US" sz="1400" dirty="0"/>
            <a:t>? </a:t>
          </a:r>
        </a:p>
      </dgm:t>
    </dgm:pt>
    <dgm:pt modelId="{04893611-2457-4376-A05F-38A32C34336E}" type="parTrans" cxnId="{72414A44-D1AA-428E-AA20-0B3659F82A4F}">
      <dgm:prSet/>
      <dgm:spPr/>
      <dgm:t>
        <a:bodyPr/>
        <a:lstStyle/>
        <a:p>
          <a:endParaRPr lang="en-US"/>
        </a:p>
      </dgm:t>
    </dgm:pt>
    <dgm:pt modelId="{A71756F7-B787-4003-9711-4462AF304B39}" type="sibTrans" cxnId="{72414A44-D1AA-428E-AA20-0B3659F82A4F}">
      <dgm:prSet/>
      <dgm:spPr/>
      <dgm:t>
        <a:bodyPr/>
        <a:lstStyle/>
        <a:p>
          <a:endParaRPr lang="en-US"/>
        </a:p>
      </dgm:t>
    </dgm:pt>
    <dgm:pt modelId="{2946136E-525A-4761-98F8-EEE3056CF7EF}">
      <dgm:prSet phldrT="[Text]"/>
      <dgm:spPr/>
      <dgm:t>
        <a:bodyPr/>
        <a:lstStyle/>
        <a:p>
          <a:r>
            <a:rPr lang="en-US" dirty="0"/>
            <a:t>?</a:t>
          </a:r>
        </a:p>
      </dgm:t>
    </dgm:pt>
    <dgm:pt modelId="{9F5821F9-0544-4CE9-A9D1-6300C18B1768}" type="parTrans" cxnId="{E04B9506-1130-43CF-A106-274971751B6B}">
      <dgm:prSet/>
      <dgm:spPr/>
      <dgm:t>
        <a:bodyPr/>
        <a:lstStyle/>
        <a:p>
          <a:endParaRPr lang="en-US"/>
        </a:p>
      </dgm:t>
    </dgm:pt>
    <dgm:pt modelId="{47A9689D-1112-4D0E-B558-C6607650B2F4}" type="sibTrans" cxnId="{E04B9506-1130-43CF-A106-274971751B6B}">
      <dgm:prSet/>
      <dgm:spPr/>
      <dgm:t>
        <a:bodyPr/>
        <a:lstStyle/>
        <a:p>
          <a:endParaRPr lang="en-US"/>
        </a:p>
      </dgm:t>
    </dgm:pt>
    <dgm:pt modelId="{50859A46-A091-4846-B31D-8CB97AD9A607}">
      <dgm:prSet phldrT="[Text]"/>
      <dgm:spPr>
        <a:solidFill>
          <a:schemeClr val="accent6">
            <a:lumMod val="75000"/>
          </a:schemeClr>
        </a:solidFill>
      </dgm:spPr>
      <dgm:t>
        <a:bodyPr/>
        <a:lstStyle/>
        <a:p>
          <a:r>
            <a:rPr lang="en-US" dirty="0"/>
            <a:t>?</a:t>
          </a:r>
        </a:p>
      </dgm:t>
    </dgm:pt>
    <dgm:pt modelId="{19E0BCD0-DC80-4B4A-9487-0DD4A953DB54}" type="parTrans" cxnId="{0150DC8D-B179-4690-BE82-CB8F63353596}">
      <dgm:prSet/>
      <dgm:spPr/>
      <dgm:t>
        <a:bodyPr/>
        <a:lstStyle/>
        <a:p>
          <a:endParaRPr lang="en-US"/>
        </a:p>
      </dgm:t>
    </dgm:pt>
    <dgm:pt modelId="{79A0EC30-AEEB-4F75-BF38-518B0243F34B}" type="sibTrans" cxnId="{0150DC8D-B179-4690-BE82-CB8F63353596}">
      <dgm:prSet/>
      <dgm:spPr/>
      <dgm:t>
        <a:bodyPr/>
        <a:lstStyle/>
        <a:p>
          <a:endParaRPr lang="en-US"/>
        </a:p>
      </dgm:t>
    </dgm:pt>
    <dgm:pt modelId="{EC4FF04A-5498-41E8-A979-030D03F7E05C}" type="pres">
      <dgm:prSet presAssocID="{6B35B0AA-E28B-42CE-9C24-3FAE0015A7E4}" presName="theList" presStyleCnt="0">
        <dgm:presLayoutVars>
          <dgm:dir/>
          <dgm:animLvl val="lvl"/>
          <dgm:resizeHandles val="exact"/>
        </dgm:presLayoutVars>
      </dgm:prSet>
      <dgm:spPr/>
    </dgm:pt>
    <dgm:pt modelId="{9A89FA7F-24BD-4712-9941-5D976047922A}" type="pres">
      <dgm:prSet presAssocID="{C5A6080F-0212-4C31-AED1-B0706065EE88}" presName="compNode" presStyleCnt="0"/>
      <dgm:spPr/>
    </dgm:pt>
    <dgm:pt modelId="{93CD636E-3258-4E24-8604-44DED25B6439}" type="pres">
      <dgm:prSet presAssocID="{C5A6080F-0212-4C31-AED1-B0706065EE88}" presName="aNode" presStyleLbl="bgShp" presStyleIdx="0" presStyleCnt="3" custLinFactNeighborX="-1204" custLinFactNeighborY="-412"/>
      <dgm:spPr/>
    </dgm:pt>
    <dgm:pt modelId="{87823E05-9693-4A74-B09B-0F1D07D17E3E}" type="pres">
      <dgm:prSet presAssocID="{C5A6080F-0212-4C31-AED1-B0706065EE88}" presName="textNode" presStyleLbl="bgShp" presStyleIdx="0" presStyleCnt="3"/>
      <dgm:spPr/>
    </dgm:pt>
    <dgm:pt modelId="{7FD2D228-14AE-4E68-9448-80CEBF3C6D07}" type="pres">
      <dgm:prSet presAssocID="{C5A6080F-0212-4C31-AED1-B0706065EE88}" presName="compChildNode" presStyleCnt="0"/>
      <dgm:spPr/>
    </dgm:pt>
    <dgm:pt modelId="{EB0A2D16-F411-4F3A-B344-70F360E7B9EF}" type="pres">
      <dgm:prSet presAssocID="{C5A6080F-0212-4C31-AED1-B0706065EE88}" presName="theInnerList" presStyleCnt="0"/>
      <dgm:spPr/>
    </dgm:pt>
    <dgm:pt modelId="{D1EDBD86-A5D2-4CBD-AE2E-756AFBF3C3AB}" type="pres">
      <dgm:prSet presAssocID="{FC29E25D-3A2C-4C66-A636-7239F0021D90}" presName="childNode" presStyleLbl="node1" presStyleIdx="0" presStyleCnt="6">
        <dgm:presLayoutVars>
          <dgm:bulletEnabled val="1"/>
        </dgm:presLayoutVars>
      </dgm:prSet>
      <dgm:spPr/>
    </dgm:pt>
    <dgm:pt modelId="{0058F168-7021-4AE8-B691-E0ECCF7FEBCF}" type="pres">
      <dgm:prSet presAssocID="{FC29E25D-3A2C-4C66-A636-7239F0021D90}" presName="aSpace2" presStyleCnt="0"/>
      <dgm:spPr/>
    </dgm:pt>
    <dgm:pt modelId="{F964A4E7-30F4-4C77-9EC0-B4F208DF1392}" type="pres">
      <dgm:prSet presAssocID="{2B2E237F-9BE5-4A5A-A7E6-95594B25583E}" presName="childNode" presStyleLbl="node1" presStyleIdx="1" presStyleCnt="6">
        <dgm:presLayoutVars>
          <dgm:bulletEnabled val="1"/>
        </dgm:presLayoutVars>
      </dgm:prSet>
      <dgm:spPr/>
    </dgm:pt>
    <dgm:pt modelId="{D9757571-7657-4648-B609-F943B8487FA1}" type="pres">
      <dgm:prSet presAssocID="{C5A6080F-0212-4C31-AED1-B0706065EE88}" presName="aSpace" presStyleCnt="0"/>
      <dgm:spPr/>
    </dgm:pt>
    <dgm:pt modelId="{42F863E1-3E81-4998-8229-09E422B6B88E}" type="pres">
      <dgm:prSet presAssocID="{72A9C737-5C1B-4971-86D6-37720D634927}" presName="compNode" presStyleCnt="0"/>
      <dgm:spPr/>
    </dgm:pt>
    <dgm:pt modelId="{1386E365-A396-4A36-9CD4-8B1E436F1274}" type="pres">
      <dgm:prSet presAssocID="{72A9C737-5C1B-4971-86D6-37720D634927}" presName="aNode" presStyleLbl="bgShp" presStyleIdx="1" presStyleCnt="3" custScaleX="118789"/>
      <dgm:spPr/>
    </dgm:pt>
    <dgm:pt modelId="{2D3E1A5F-4EA7-4BA9-AF7A-C56C864F5496}" type="pres">
      <dgm:prSet presAssocID="{72A9C737-5C1B-4971-86D6-37720D634927}" presName="textNode" presStyleLbl="bgShp" presStyleIdx="1" presStyleCnt="3"/>
      <dgm:spPr/>
    </dgm:pt>
    <dgm:pt modelId="{CFEF7473-A6C9-4CD2-9660-8AE965F18B6F}" type="pres">
      <dgm:prSet presAssocID="{72A9C737-5C1B-4971-86D6-37720D634927}" presName="compChildNode" presStyleCnt="0"/>
      <dgm:spPr/>
    </dgm:pt>
    <dgm:pt modelId="{B7350818-9A3A-4807-9B08-2C8820A36E03}" type="pres">
      <dgm:prSet presAssocID="{72A9C737-5C1B-4971-86D6-37720D634927}" presName="theInnerList" presStyleCnt="0"/>
      <dgm:spPr/>
    </dgm:pt>
    <dgm:pt modelId="{348B3117-6856-43C1-9792-1A25B7B055A5}" type="pres">
      <dgm:prSet presAssocID="{3836F0C4-9797-4752-B293-46667FB64857}" presName="childNode" presStyleLbl="node1" presStyleIdx="2" presStyleCnt="6" custScaleX="135562" custLinFactNeighborX="-1822" custLinFactNeighborY="5968">
        <dgm:presLayoutVars>
          <dgm:bulletEnabled val="1"/>
        </dgm:presLayoutVars>
      </dgm:prSet>
      <dgm:spPr/>
    </dgm:pt>
    <dgm:pt modelId="{F6B16555-6C9F-4C0B-BB02-9E8B48793645}" type="pres">
      <dgm:prSet presAssocID="{3836F0C4-9797-4752-B293-46667FB64857}" presName="aSpace2" presStyleCnt="0"/>
      <dgm:spPr/>
    </dgm:pt>
    <dgm:pt modelId="{3A25E803-2ACA-43D7-95F3-25C847271250}" type="pres">
      <dgm:prSet presAssocID="{F4161AFC-081A-4755-969D-CC8A0F5548A7}" presName="childNode" presStyleLbl="node1" presStyleIdx="3" presStyleCnt="6" custScaleX="129926">
        <dgm:presLayoutVars>
          <dgm:bulletEnabled val="1"/>
        </dgm:presLayoutVars>
      </dgm:prSet>
      <dgm:spPr/>
    </dgm:pt>
    <dgm:pt modelId="{A2FA6F3A-0985-4C50-9145-8DFF5E8A9D72}" type="pres">
      <dgm:prSet presAssocID="{72A9C737-5C1B-4971-86D6-37720D634927}" presName="aSpace" presStyleCnt="0"/>
      <dgm:spPr/>
    </dgm:pt>
    <dgm:pt modelId="{6FF84A57-BCDF-4033-BC0A-1C961F55D963}" type="pres">
      <dgm:prSet presAssocID="{140621D0-841C-4731-9ABD-8947D9DCE934}" presName="compNode" presStyleCnt="0"/>
      <dgm:spPr/>
    </dgm:pt>
    <dgm:pt modelId="{DBF96D74-3A60-434F-BC40-88884A9B1AF9}" type="pres">
      <dgm:prSet presAssocID="{140621D0-841C-4731-9ABD-8947D9DCE934}" presName="aNode" presStyleLbl="bgShp" presStyleIdx="2" presStyleCnt="3"/>
      <dgm:spPr/>
    </dgm:pt>
    <dgm:pt modelId="{0E435199-786B-4F7B-9B24-EDE44BC1B684}" type="pres">
      <dgm:prSet presAssocID="{140621D0-841C-4731-9ABD-8947D9DCE934}" presName="textNode" presStyleLbl="bgShp" presStyleIdx="2" presStyleCnt="3"/>
      <dgm:spPr/>
    </dgm:pt>
    <dgm:pt modelId="{92C4876D-9C72-4C64-ADF2-0E115BC5016A}" type="pres">
      <dgm:prSet presAssocID="{140621D0-841C-4731-9ABD-8947D9DCE934}" presName="compChildNode" presStyleCnt="0"/>
      <dgm:spPr/>
    </dgm:pt>
    <dgm:pt modelId="{866A9474-EAF6-42C5-B3F4-9EED0E868247}" type="pres">
      <dgm:prSet presAssocID="{140621D0-841C-4731-9ABD-8947D9DCE934}" presName="theInnerList" presStyleCnt="0"/>
      <dgm:spPr/>
    </dgm:pt>
    <dgm:pt modelId="{43BA874C-1B95-410C-B24B-2C01087C79D5}" type="pres">
      <dgm:prSet presAssocID="{2946136E-525A-4761-98F8-EEE3056CF7EF}" presName="childNode" presStyleLbl="node1" presStyleIdx="4" presStyleCnt="6">
        <dgm:presLayoutVars>
          <dgm:bulletEnabled val="1"/>
        </dgm:presLayoutVars>
      </dgm:prSet>
      <dgm:spPr/>
    </dgm:pt>
    <dgm:pt modelId="{7BFB66C2-B55B-45D4-90DE-86C34EE3F2CF}" type="pres">
      <dgm:prSet presAssocID="{2946136E-525A-4761-98F8-EEE3056CF7EF}" presName="aSpace2" presStyleCnt="0"/>
      <dgm:spPr/>
    </dgm:pt>
    <dgm:pt modelId="{0BE7261B-C070-45F8-99E0-5608FE0111A2}" type="pres">
      <dgm:prSet presAssocID="{50859A46-A091-4846-B31D-8CB97AD9A607}" presName="childNode" presStyleLbl="node1" presStyleIdx="5" presStyleCnt="6">
        <dgm:presLayoutVars>
          <dgm:bulletEnabled val="1"/>
        </dgm:presLayoutVars>
      </dgm:prSet>
      <dgm:spPr/>
    </dgm:pt>
  </dgm:ptLst>
  <dgm:cxnLst>
    <dgm:cxn modelId="{E04B9506-1130-43CF-A106-274971751B6B}" srcId="{140621D0-841C-4731-9ABD-8947D9DCE934}" destId="{2946136E-525A-4761-98F8-EEE3056CF7EF}" srcOrd="0" destOrd="0" parTransId="{9F5821F9-0544-4CE9-A9D1-6300C18B1768}" sibTransId="{47A9689D-1112-4D0E-B558-C6607650B2F4}"/>
    <dgm:cxn modelId="{64321F0F-A598-4F60-BB00-EBC697F70D50}" srcId="{72A9C737-5C1B-4971-86D6-37720D634927}" destId="{F4161AFC-081A-4755-969D-CC8A0F5548A7}" srcOrd="1" destOrd="0" parTransId="{5DA7FFF5-0048-4308-8B8D-8A2B8A67419E}" sibTransId="{626518E3-333F-492F-8C15-6209677E8E01}"/>
    <dgm:cxn modelId="{9D84E810-F42E-47B1-B952-ACC3196EE219}" type="presOf" srcId="{72A9C737-5C1B-4971-86D6-37720D634927}" destId="{2D3E1A5F-4EA7-4BA9-AF7A-C56C864F5496}" srcOrd="1" destOrd="0" presId="urn:microsoft.com/office/officeart/2005/8/layout/lProcess2"/>
    <dgm:cxn modelId="{E5216422-CEA8-4314-A860-D25FA9C57C42}" type="presOf" srcId="{F4161AFC-081A-4755-969D-CC8A0F5548A7}" destId="{3A25E803-2ACA-43D7-95F3-25C847271250}" srcOrd="0" destOrd="0" presId="urn:microsoft.com/office/officeart/2005/8/layout/lProcess2"/>
    <dgm:cxn modelId="{89B2DE33-95E6-45BE-A5CA-0B6F73B19471}" srcId="{72A9C737-5C1B-4971-86D6-37720D634927}" destId="{3836F0C4-9797-4752-B293-46667FB64857}" srcOrd="0" destOrd="0" parTransId="{0E2C59BC-CE52-4743-B1C7-3C48EA93BDCD}" sibTransId="{C6FD0FB5-CEDA-4873-B010-D30712A2CD8F}"/>
    <dgm:cxn modelId="{D5DE4942-9B39-46AE-95D6-AD7C3F8F84F4}" type="presOf" srcId="{72A9C737-5C1B-4971-86D6-37720D634927}" destId="{1386E365-A396-4A36-9CD4-8B1E436F1274}" srcOrd="0" destOrd="0" presId="urn:microsoft.com/office/officeart/2005/8/layout/lProcess2"/>
    <dgm:cxn modelId="{72414A44-D1AA-428E-AA20-0B3659F82A4F}" srcId="{6B35B0AA-E28B-42CE-9C24-3FAE0015A7E4}" destId="{140621D0-841C-4731-9ABD-8947D9DCE934}" srcOrd="2" destOrd="0" parTransId="{04893611-2457-4376-A05F-38A32C34336E}" sibTransId="{A71756F7-B787-4003-9711-4462AF304B39}"/>
    <dgm:cxn modelId="{3228FA45-3AC4-456F-A415-A7A085388E52}" type="presOf" srcId="{2B2E237F-9BE5-4A5A-A7E6-95594B25583E}" destId="{F964A4E7-30F4-4C77-9EC0-B4F208DF1392}" srcOrd="0" destOrd="0" presId="urn:microsoft.com/office/officeart/2005/8/layout/lProcess2"/>
    <dgm:cxn modelId="{386CE248-2BF7-47E2-A68A-4DFE1633F04F}" srcId="{6B35B0AA-E28B-42CE-9C24-3FAE0015A7E4}" destId="{72A9C737-5C1B-4971-86D6-37720D634927}" srcOrd="1" destOrd="0" parTransId="{BE0DB4CF-2181-4DAE-9829-31B303E43CCF}" sibTransId="{8EAA9C4A-A73D-44AA-B587-055AFD4103C0}"/>
    <dgm:cxn modelId="{6ACBBA69-8F78-43D0-B1E5-CF6F1C874AF8}" type="presOf" srcId="{FC29E25D-3A2C-4C66-A636-7239F0021D90}" destId="{D1EDBD86-A5D2-4CBD-AE2E-756AFBF3C3AB}" srcOrd="0" destOrd="0" presId="urn:microsoft.com/office/officeart/2005/8/layout/lProcess2"/>
    <dgm:cxn modelId="{49F37E72-2FE8-431E-B1AA-012BF26391E9}" type="presOf" srcId="{140621D0-841C-4731-9ABD-8947D9DCE934}" destId="{DBF96D74-3A60-434F-BC40-88884A9B1AF9}" srcOrd="0" destOrd="0" presId="urn:microsoft.com/office/officeart/2005/8/layout/lProcess2"/>
    <dgm:cxn modelId="{C0A6CB7C-235D-4D92-A4C4-BE889A8D391C}" srcId="{C5A6080F-0212-4C31-AED1-B0706065EE88}" destId="{FC29E25D-3A2C-4C66-A636-7239F0021D90}" srcOrd="0" destOrd="0" parTransId="{1CCC17C8-B20A-481B-917A-0BE160122672}" sibTransId="{1EEB1B71-F5E5-49D8-A5AE-BD98ABEF0EC1}"/>
    <dgm:cxn modelId="{4CB6617D-FBDA-4CCB-97C0-6726A32B4A4A}" srcId="{6B35B0AA-E28B-42CE-9C24-3FAE0015A7E4}" destId="{C5A6080F-0212-4C31-AED1-B0706065EE88}" srcOrd="0" destOrd="0" parTransId="{5179ED35-0089-45CB-9F01-656D877BFCEB}" sibTransId="{C5010A1D-362B-4903-B0B1-410306767266}"/>
    <dgm:cxn modelId="{1B408E7F-7321-4D0B-9F3B-60FE61E19B7F}" type="presOf" srcId="{50859A46-A091-4846-B31D-8CB97AD9A607}" destId="{0BE7261B-C070-45F8-99E0-5608FE0111A2}" srcOrd="0" destOrd="0" presId="urn:microsoft.com/office/officeart/2005/8/layout/lProcess2"/>
    <dgm:cxn modelId="{61DE7E86-DD6A-4897-ABCA-95557A5B809B}" type="presOf" srcId="{C5A6080F-0212-4C31-AED1-B0706065EE88}" destId="{87823E05-9693-4A74-B09B-0F1D07D17E3E}" srcOrd="1" destOrd="0" presId="urn:microsoft.com/office/officeart/2005/8/layout/lProcess2"/>
    <dgm:cxn modelId="{0150DC8D-B179-4690-BE82-CB8F63353596}" srcId="{140621D0-841C-4731-9ABD-8947D9DCE934}" destId="{50859A46-A091-4846-B31D-8CB97AD9A607}" srcOrd="1" destOrd="0" parTransId="{19E0BCD0-DC80-4B4A-9487-0DD4A953DB54}" sibTransId="{79A0EC30-AEEB-4F75-BF38-518B0243F34B}"/>
    <dgm:cxn modelId="{B803F3A0-701C-4761-988C-3D1231E9F178}" type="presOf" srcId="{3836F0C4-9797-4752-B293-46667FB64857}" destId="{348B3117-6856-43C1-9792-1A25B7B055A5}" srcOrd="0" destOrd="0" presId="urn:microsoft.com/office/officeart/2005/8/layout/lProcess2"/>
    <dgm:cxn modelId="{E62D86C2-75F9-47F5-82BE-72FC1590094D}" type="presOf" srcId="{6B35B0AA-E28B-42CE-9C24-3FAE0015A7E4}" destId="{EC4FF04A-5498-41E8-A979-030D03F7E05C}" srcOrd="0" destOrd="0" presId="urn:microsoft.com/office/officeart/2005/8/layout/lProcess2"/>
    <dgm:cxn modelId="{2EA814D3-7820-417E-A0B5-D0A0B4A4F5E6}" type="presOf" srcId="{2946136E-525A-4761-98F8-EEE3056CF7EF}" destId="{43BA874C-1B95-410C-B24B-2C01087C79D5}" srcOrd="0" destOrd="0" presId="urn:microsoft.com/office/officeart/2005/8/layout/lProcess2"/>
    <dgm:cxn modelId="{7E7DC2D8-B6E0-43A9-B403-BD3AA1640312}" type="presOf" srcId="{140621D0-841C-4731-9ABD-8947D9DCE934}" destId="{0E435199-786B-4F7B-9B24-EDE44BC1B684}" srcOrd="1" destOrd="0" presId="urn:microsoft.com/office/officeart/2005/8/layout/lProcess2"/>
    <dgm:cxn modelId="{D0EE08E0-BE9D-40C0-93DD-58B1E1830094}" srcId="{C5A6080F-0212-4C31-AED1-B0706065EE88}" destId="{2B2E237F-9BE5-4A5A-A7E6-95594B25583E}" srcOrd="1" destOrd="0" parTransId="{EA4B4751-DE6B-4644-B440-D8D564BF6EE9}" sibTransId="{70248B47-F04D-4B0C-8761-D7DE35FADEA0}"/>
    <dgm:cxn modelId="{142C0DF4-C054-48E4-96CF-6CDFB6E6C4BE}" type="presOf" srcId="{C5A6080F-0212-4C31-AED1-B0706065EE88}" destId="{93CD636E-3258-4E24-8604-44DED25B6439}" srcOrd="0" destOrd="0" presId="urn:microsoft.com/office/officeart/2005/8/layout/lProcess2"/>
    <dgm:cxn modelId="{17294A89-39A1-435A-953D-A61C0202FACA}" type="presParOf" srcId="{EC4FF04A-5498-41E8-A979-030D03F7E05C}" destId="{9A89FA7F-24BD-4712-9941-5D976047922A}" srcOrd="0" destOrd="0" presId="urn:microsoft.com/office/officeart/2005/8/layout/lProcess2"/>
    <dgm:cxn modelId="{B5C1EC28-6084-4090-A9F3-C968126EF042}" type="presParOf" srcId="{9A89FA7F-24BD-4712-9941-5D976047922A}" destId="{93CD636E-3258-4E24-8604-44DED25B6439}" srcOrd="0" destOrd="0" presId="urn:microsoft.com/office/officeart/2005/8/layout/lProcess2"/>
    <dgm:cxn modelId="{1830789E-82D9-4FE0-A775-3E5B1FCDC6BC}" type="presParOf" srcId="{9A89FA7F-24BD-4712-9941-5D976047922A}" destId="{87823E05-9693-4A74-B09B-0F1D07D17E3E}" srcOrd="1" destOrd="0" presId="urn:microsoft.com/office/officeart/2005/8/layout/lProcess2"/>
    <dgm:cxn modelId="{9EBDBE4A-EA50-4017-BFA7-DFCA5D9DE8D6}" type="presParOf" srcId="{9A89FA7F-24BD-4712-9941-5D976047922A}" destId="{7FD2D228-14AE-4E68-9448-80CEBF3C6D07}" srcOrd="2" destOrd="0" presId="urn:microsoft.com/office/officeart/2005/8/layout/lProcess2"/>
    <dgm:cxn modelId="{34845E85-0301-4D97-8577-4B09FE6CE7BB}" type="presParOf" srcId="{7FD2D228-14AE-4E68-9448-80CEBF3C6D07}" destId="{EB0A2D16-F411-4F3A-B344-70F360E7B9EF}" srcOrd="0" destOrd="0" presId="urn:microsoft.com/office/officeart/2005/8/layout/lProcess2"/>
    <dgm:cxn modelId="{BF5C1BBE-182B-422E-A361-E02BC463D5A3}" type="presParOf" srcId="{EB0A2D16-F411-4F3A-B344-70F360E7B9EF}" destId="{D1EDBD86-A5D2-4CBD-AE2E-756AFBF3C3AB}" srcOrd="0" destOrd="0" presId="urn:microsoft.com/office/officeart/2005/8/layout/lProcess2"/>
    <dgm:cxn modelId="{14264271-6BB9-4EC4-B2B2-DEF2E7436844}" type="presParOf" srcId="{EB0A2D16-F411-4F3A-B344-70F360E7B9EF}" destId="{0058F168-7021-4AE8-B691-E0ECCF7FEBCF}" srcOrd="1" destOrd="0" presId="urn:microsoft.com/office/officeart/2005/8/layout/lProcess2"/>
    <dgm:cxn modelId="{8F1C68C8-5B3E-4B8A-8628-5EF1DF83FE64}" type="presParOf" srcId="{EB0A2D16-F411-4F3A-B344-70F360E7B9EF}" destId="{F964A4E7-30F4-4C77-9EC0-B4F208DF1392}" srcOrd="2" destOrd="0" presId="urn:microsoft.com/office/officeart/2005/8/layout/lProcess2"/>
    <dgm:cxn modelId="{4058FE06-2D8F-4DA0-B933-C98500D7A293}" type="presParOf" srcId="{EC4FF04A-5498-41E8-A979-030D03F7E05C}" destId="{D9757571-7657-4648-B609-F943B8487FA1}" srcOrd="1" destOrd="0" presId="urn:microsoft.com/office/officeart/2005/8/layout/lProcess2"/>
    <dgm:cxn modelId="{891260E6-5691-4D00-8590-821039528331}" type="presParOf" srcId="{EC4FF04A-5498-41E8-A979-030D03F7E05C}" destId="{42F863E1-3E81-4998-8229-09E422B6B88E}" srcOrd="2" destOrd="0" presId="urn:microsoft.com/office/officeart/2005/8/layout/lProcess2"/>
    <dgm:cxn modelId="{0A966A40-E683-4276-91D5-E269F8424C15}" type="presParOf" srcId="{42F863E1-3E81-4998-8229-09E422B6B88E}" destId="{1386E365-A396-4A36-9CD4-8B1E436F1274}" srcOrd="0" destOrd="0" presId="urn:microsoft.com/office/officeart/2005/8/layout/lProcess2"/>
    <dgm:cxn modelId="{AE1A8784-51A7-4DFF-8A80-7C5026FD397A}" type="presParOf" srcId="{42F863E1-3E81-4998-8229-09E422B6B88E}" destId="{2D3E1A5F-4EA7-4BA9-AF7A-C56C864F5496}" srcOrd="1" destOrd="0" presId="urn:microsoft.com/office/officeart/2005/8/layout/lProcess2"/>
    <dgm:cxn modelId="{C948CD1D-AB1A-48B9-97D7-0B2F4FC399CB}" type="presParOf" srcId="{42F863E1-3E81-4998-8229-09E422B6B88E}" destId="{CFEF7473-A6C9-4CD2-9660-8AE965F18B6F}" srcOrd="2" destOrd="0" presId="urn:microsoft.com/office/officeart/2005/8/layout/lProcess2"/>
    <dgm:cxn modelId="{715FC9BF-C464-4081-ADD4-5E080532D552}" type="presParOf" srcId="{CFEF7473-A6C9-4CD2-9660-8AE965F18B6F}" destId="{B7350818-9A3A-4807-9B08-2C8820A36E03}" srcOrd="0" destOrd="0" presId="urn:microsoft.com/office/officeart/2005/8/layout/lProcess2"/>
    <dgm:cxn modelId="{5BE359E0-4491-4838-A4E6-DC9BF86E35EE}" type="presParOf" srcId="{B7350818-9A3A-4807-9B08-2C8820A36E03}" destId="{348B3117-6856-43C1-9792-1A25B7B055A5}" srcOrd="0" destOrd="0" presId="urn:microsoft.com/office/officeart/2005/8/layout/lProcess2"/>
    <dgm:cxn modelId="{BB3EE97A-ACF7-4601-B61E-65DB31094108}" type="presParOf" srcId="{B7350818-9A3A-4807-9B08-2C8820A36E03}" destId="{F6B16555-6C9F-4C0B-BB02-9E8B48793645}" srcOrd="1" destOrd="0" presId="urn:microsoft.com/office/officeart/2005/8/layout/lProcess2"/>
    <dgm:cxn modelId="{5D6D4C87-68F2-45A9-8B5B-31D0631A94E2}" type="presParOf" srcId="{B7350818-9A3A-4807-9B08-2C8820A36E03}" destId="{3A25E803-2ACA-43D7-95F3-25C847271250}" srcOrd="2" destOrd="0" presId="urn:microsoft.com/office/officeart/2005/8/layout/lProcess2"/>
    <dgm:cxn modelId="{BF9B8C61-22E3-4007-90C2-617AC9BF163E}" type="presParOf" srcId="{EC4FF04A-5498-41E8-A979-030D03F7E05C}" destId="{A2FA6F3A-0985-4C50-9145-8DFF5E8A9D72}" srcOrd="3" destOrd="0" presId="urn:microsoft.com/office/officeart/2005/8/layout/lProcess2"/>
    <dgm:cxn modelId="{58F0B86F-8EBC-445D-8BE7-8087E83FE684}" type="presParOf" srcId="{EC4FF04A-5498-41E8-A979-030D03F7E05C}" destId="{6FF84A57-BCDF-4033-BC0A-1C961F55D963}" srcOrd="4" destOrd="0" presId="urn:microsoft.com/office/officeart/2005/8/layout/lProcess2"/>
    <dgm:cxn modelId="{6236728A-9908-4E0D-A392-B0A65BBB1FF6}" type="presParOf" srcId="{6FF84A57-BCDF-4033-BC0A-1C961F55D963}" destId="{DBF96D74-3A60-434F-BC40-88884A9B1AF9}" srcOrd="0" destOrd="0" presId="urn:microsoft.com/office/officeart/2005/8/layout/lProcess2"/>
    <dgm:cxn modelId="{025E37E0-DB7F-47C5-910F-A78CE31BCB42}" type="presParOf" srcId="{6FF84A57-BCDF-4033-BC0A-1C961F55D963}" destId="{0E435199-786B-4F7B-9B24-EDE44BC1B684}" srcOrd="1" destOrd="0" presId="urn:microsoft.com/office/officeart/2005/8/layout/lProcess2"/>
    <dgm:cxn modelId="{3E950F0B-5B6C-4242-8AE7-F2EA7CE3F955}" type="presParOf" srcId="{6FF84A57-BCDF-4033-BC0A-1C961F55D963}" destId="{92C4876D-9C72-4C64-ADF2-0E115BC5016A}" srcOrd="2" destOrd="0" presId="urn:microsoft.com/office/officeart/2005/8/layout/lProcess2"/>
    <dgm:cxn modelId="{BC9A1FCF-0F01-429F-9572-995BBDCEE488}" type="presParOf" srcId="{92C4876D-9C72-4C64-ADF2-0E115BC5016A}" destId="{866A9474-EAF6-42C5-B3F4-9EED0E868247}" srcOrd="0" destOrd="0" presId="urn:microsoft.com/office/officeart/2005/8/layout/lProcess2"/>
    <dgm:cxn modelId="{3F512B94-2DD0-4E4E-ABA1-BD0075260304}" type="presParOf" srcId="{866A9474-EAF6-42C5-B3F4-9EED0E868247}" destId="{43BA874C-1B95-410C-B24B-2C01087C79D5}" srcOrd="0" destOrd="0" presId="urn:microsoft.com/office/officeart/2005/8/layout/lProcess2"/>
    <dgm:cxn modelId="{2F308CDA-B7D6-46E5-874D-CF960379183A}" type="presParOf" srcId="{866A9474-EAF6-42C5-B3F4-9EED0E868247}" destId="{7BFB66C2-B55B-45D4-90DE-86C34EE3F2CF}" srcOrd="1" destOrd="0" presId="urn:microsoft.com/office/officeart/2005/8/layout/lProcess2"/>
    <dgm:cxn modelId="{0D33D0A4-6BF5-4510-A036-9B5714BB8DA2}" type="presParOf" srcId="{866A9474-EAF6-42C5-B3F4-9EED0E868247}" destId="{0BE7261B-C070-45F8-99E0-5608FE0111A2}" srcOrd="2"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B35B0AA-E28B-42CE-9C24-3FAE0015A7E4}"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C5A6080F-0212-4C31-AED1-B0706065EE88}">
      <dgm:prSet phldrT="[Text]" custT="1"/>
      <dgm:spPr/>
      <dgm:t>
        <a:bodyPr/>
        <a:lstStyle/>
        <a:p>
          <a:r>
            <a:rPr lang="en-US" sz="1400" dirty="0"/>
            <a:t>Option 1:</a:t>
          </a:r>
        </a:p>
        <a:p>
          <a:r>
            <a:rPr lang="en-US" sz="1400" dirty="0"/>
            <a:t>Sb total only</a:t>
          </a:r>
        </a:p>
      </dgm:t>
    </dgm:pt>
    <dgm:pt modelId="{5179ED35-0089-45CB-9F01-656D877BFCEB}" type="parTrans" cxnId="{4CB6617D-FBDA-4CCB-97C0-6726A32B4A4A}">
      <dgm:prSet/>
      <dgm:spPr/>
      <dgm:t>
        <a:bodyPr/>
        <a:lstStyle/>
        <a:p>
          <a:endParaRPr lang="en-US"/>
        </a:p>
      </dgm:t>
    </dgm:pt>
    <dgm:pt modelId="{C5010A1D-362B-4903-B0B1-410306767266}" type="sibTrans" cxnId="{4CB6617D-FBDA-4CCB-97C0-6726A32B4A4A}">
      <dgm:prSet/>
      <dgm:spPr/>
      <dgm:t>
        <a:bodyPr/>
        <a:lstStyle/>
        <a:p>
          <a:endParaRPr lang="en-US"/>
        </a:p>
      </dgm:t>
    </dgm:pt>
    <dgm:pt modelId="{FC29E25D-3A2C-4C66-A636-7239F0021D90}">
      <dgm:prSet phldrT="[Text]" custT="1"/>
      <dgm:spPr/>
      <dgm:t>
        <a:bodyPr/>
        <a:lstStyle/>
        <a:p>
          <a:pPr algn="l"/>
          <a:r>
            <a:rPr lang="en-US" sz="1100" dirty="0"/>
            <a:t>Cost effective</a:t>
          </a:r>
        </a:p>
        <a:p>
          <a:pPr algn="l"/>
          <a:r>
            <a:rPr lang="en-US" sz="1100" dirty="0"/>
            <a:t>Time efficient</a:t>
          </a:r>
        </a:p>
        <a:p>
          <a:pPr algn="l"/>
          <a:r>
            <a:rPr lang="en-US" sz="1100" dirty="0"/>
            <a:t>At Covance site</a:t>
          </a:r>
        </a:p>
        <a:p>
          <a:pPr algn="l"/>
          <a:r>
            <a:rPr lang="en-US" sz="1100" dirty="0"/>
            <a:t>ICP-MS Method </a:t>
          </a:r>
        </a:p>
        <a:p>
          <a:pPr algn="l"/>
          <a:r>
            <a:rPr lang="en-US" sz="1100" dirty="0"/>
            <a:t>Relation between all Sb species and effect</a:t>
          </a:r>
        </a:p>
        <a:p>
          <a:pPr algn="l"/>
          <a:r>
            <a:rPr lang="en-US" sz="1100" dirty="0"/>
            <a:t>Quote estimated to100 000 € for 12 samples/animal to be confirmed, &lt; 50 000 € for 1 sample/animal</a:t>
          </a:r>
        </a:p>
      </dgm:t>
    </dgm:pt>
    <dgm:pt modelId="{1CCC17C8-B20A-481B-917A-0BE160122672}" type="parTrans" cxnId="{C0A6CB7C-235D-4D92-A4C4-BE889A8D391C}">
      <dgm:prSet/>
      <dgm:spPr/>
      <dgm:t>
        <a:bodyPr/>
        <a:lstStyle/>
        <a:p>
          <a:endParaRPr lang="en-US"/>
        </a:p>
      </dgm:t>
    </dgm:pt>
    <dgm:pt modelId="{1EEB1B71-F5E5-49D8-A5AE-BD98ABEF0EC1}" type="sibTrans" cxnId="{C0A6CB7C-235D-4D92-A4C4-BE889A8D391C}">
      <dgm:prSet/>
      <dgm:spPr/>
      <dgm:t>
        <a:bodyPr/>
        <a:lstStyle/>
        <a:p>
          <a:endParaRPr lang="en-US"/>
        </a:p>
      </dgm:t>
    </dgm:pt>
    <dgm:pt modelId="{2B2E237F-9BE5-4A5A-A7E6-95594B25583E}">
      <dgm:prSet phldrT="[Text]" custT="1"/>
      <dgm:spPr>
        <a:solidFill>
          <a:schemeClr val="accent6">
            <a:lumMod val="75000"/>
          </a:schemeClr>
        </a:solidFill>
      </dgm:spPr>
      <dgm:t>
        <a:bodyPr/>
        <a:lstStyle/>
        <a:p>
          <a:pPr algn="l"/>
          <a:r>
            <a:rPr lang="en-US" sz="1100" dirty="0"/>
            <a:t>No relation between effects  and responsible ion </a:t>
          </a:r>
        </a:p>
      </dgm:t>
    </dgm:pt>
    <dgm:pt modelId="{EA4B4751-DE6B-4644-B440-D8D564BF6EE9}" type="parTrans" cxnId="{D0EE08E0-BE9D-40C0-93DD-58B1E1830094}">
      <dgm:prSet/>
      <dgm:spPr/>
      <dgm:t>
        <a:bodyPr/>
        <a:lstStyle/>
        <a:p>
          <a:endParaRPr lang="en-US"/>
        </a:p>
      </dgm:t>
    </dgm:pt>
    <dgm:pt modelId="{70248B47-F04D-4B0C-8761-D7DE35FADEA0}" type="sibTrans" cxnId="{D0EE08E0-BE9D-40C0-93DD-58B1E1830094}">
      <dgm:prSet/>
      <dgm:spPr/>
      <dgm:t>
        <a:bodyPr/>
        <a:lstStyle/>
        <a:p>
          <a:endParaRPr lang="en-US"/>
        </a:p>
      </dgm:t>
    </dgm:pt>
    <dgm:pt modelId="{72A9C737-5C1B-4971-86D6-37720D634927}">
      <dgm:prSet phldrT="[Text]" custT="1"/>
      <dgm:spPr/>
      <dgm:t>
        <a:bodyPr/>
        <a:lstStyle/>
        <a:p>
          <a:r>
            <a:rPr lang="en-US" sz="1400" dirty="0"/>
            <a:t>Option 2</a:t>
          </a:r>
        </a:p>
        <a:p>
          <a:r>
            <a:rPr lang="en-US" sz="1400" dirty="0"/>
            <a:t>Sb Total, Sb III, Sb V</a:t>
          </a:r>
        </a:p>
      </dgm:t>
    </dgm:pt>
    <dgm:pt modelId="{BE0DB4CF-2181-4DAE-9829-31B303E43CCF}" type="parTrans" cxnId="{386CE248-2BF7-47E2-A68A-4DFE1633F04F}">
      <dgm:prSet/>
      <dgm:spPr/>
      <dgm:t>
        <a:bodyPr/>
        <a:lstStyle/>
        <a:p>
          <a:endParaRPr lang="en-US"/>
        </a:p>
      </dgm:t>
    </dgm:pt>
    <dgm:pt modelId="{8EAA9C4A-A73D-44AA-B587-055AFD4103C0}" type="sibTrans" cxnId="{386CE248-2BF7-47E2-A68A-4DFE1633F04F}">
      <dgm:prSet/>
      <dgm:spPr/>
      <dgm:t>
        <a:bodyPr/>
        <a:lstStyle/>
        <a:p>
          <a:endParaRPr lang="en-US"/>
        </a:p>
      </dgm:t>
    </dgm:pt>
    <dgm:pt modelId="{3836F0C4-9797-4752-B293-46667FB64857}">
      <dgm:prSet phldrT="[Text]" custT="1"/>
      <dgm:spPr/>
      <dgm:t>
        <a:bodyPr/>
        <a:lstStyle/>
        <a:p>
          <a:pPr algn="l">
            <a:buNone/>
          </a:pPr>
          <a:r>
            <a:rPr lang="en-US" sz="1100" dirty="0"/>
            <a:t>Relation between each species and effects</a:t>
          </a:r>
        </a:p>
      </dgm:t>
    </dgm:pt>
    <dgm:pt modelId="{0E2C59BC-CE52-4743-B1C7-3C48EA93BDCD}" type="parTrans" cxnId="{89B2DE33-95E6-45BE-A5CA-0B6F73B19471}">
      <dgm:prSet/>
      <dgm:spPr/>
      <dgm:t>
        <a:bodyPr/>
        <a:lstStyle/>
        <a:p>
          <a:endParaRPr lang="en-US"/>
        </a:p>
      </dgm:t>
    </dgm:pt>
    <dgm:pt modelId="{C6FD0FB5-CEDA-4873-B010-D30712A2CD8F}" type="sibTrans" cxnId="{89B2DE33-95E6-45BE-A5CA-0B6F73B19471}">
      <dgm:prSet/>
      <dgm:spPr/>
      <dgm:t>
        <a:bodyPr/>
        <a:lstStyle/>
        <a:p>
          <a:endParaRPr lang="en-US"/>
        </a:p>
      </dgm:t>
    </dgm:pt>
    <dgm:pt modelId="{F4161AFC-081A-4755-969D-CC8A0F5548A7}">
      <dgm:prSet phldrT="[Text]" custT="1"/>
      <dgm:spPr>
        <a:solidFill>
          <a:schemeClr val="accent6">
            <a:lumMod val="75000"/>
          </a:schemeClr>
        </a:solidFill>
      </dgm:spPr>
      <dgm:t>
        <a:bodyPr/>
        <a:lstStyle/>
        <a:p>
          <a:pPr algn="l"/>
          <a:r>
            <a:rPr lang="en-US" sz="1100" dirty="0"/>
            <a:t>Not feasible at Covance site</a:t>
          </a:r>
        </a:p>
        <a:p>
          <a:pPr algn="l"/>
          <a:r>
            <a:rPr lang="en-US" sz="1100" dirty="0"/>
            <a:t>Significant additional cost to develop the method </a:t>
          </a:r>
        </a:p>
        <a:p>
          <a:pPr algn="l"/>
          <a:r>
            <a:rPr lang="en-US" sz="1100" dirty="0"/>
            <a:t>Require HPLC ICP MS equipment</a:t>
          </a:r>
        </a:p>
        <a:p>
          <a:pPr algn="l"/>
          <a:r>
            <a:rPr lang="en-US" sz="1100" dirty="0"/>
            <a:t>220 000 € for 12 samples/animal</a:t>
          </a:r>
        </a:p>
        <a:p>
          <a:pPr algn="l"/>
          <a:r>
            <a:rPr lang="en-US" sz="1100" dirty="0"/>
            <a:t>70 000 € for 1 sample/animal</a:t>
          </a:r>
        </a:p>
      </dgm:t>
    </dgm:pt>
    <dgm:pt modelId="{5DA7FFF5-0048-4308-8B8D-8A2B8A67419E}" type="parTrans" cxnId="{64321F0F-A598-4F60-BB00-EBC697F70D50}">
      <dgm:prSet/>
      <dgm:spPr/>
      <dgm:t>
        <a:bodyPr/>
        <a:lstStyle/>
        <a:p>
          <a:endParaRPr lang="en-US"/>
        </a:p>
      </dgm:t>
    </dgm:pt>
    <dgm:pt modelId="{626518E3-333F-492F-8C15-6209677E8E01}" type="sibTrans" cxnId="{64321F0F-A598-4F60-BB00-EBC697F70D50}">
      <dgm:prSet/>
      <dgm:spPr/>
      <dgm:t>
        <a:bodyPr/>
        <a:lstStyle/>
        <a:p>
          <a:endParaRPr lang="en-US"/>
        </a:p>
      </dgm:t>
    </dgm:pt>
    <dgm:pt modelId="{140621D0-841C-4731-9ABD-8947D9DCE934}">
      <dgm:prSet phldrT="[Text]" custT="1"/>
      <dgm:spPr/>
      <dgm:t>
        <a:bodyPr/>
        <a:lstStyle/>
        <a:p>
          <a:r>
            <a:rPr lang="en-US" sz="1400" dirty="0"/>
            <a:t>Option 3</a:t>
          </a:r>
        </a:p>
        <a:p>
          <a:r>
            <a:rPr lang="en-US" sz="1400" dirty="0"/>
            <a:t>? </a:t>
          </a:r>
        </a:p>
      </dgm:t>
    </dgm:pt>
    <dgm:pt modelId="{04893611-2457-4376-A05F-38A32C34336E}" type="parTrans" cxnId="{72414A44-D1AA-428E-AA20-0B3659F82A4F}">
      <dgm:prSet/>
      <dgm:spPr/>
      <dgm:t>
        <a:bodyPr/>
        <a:lstStyle/>
        <a:p>
          <a:endParaRPr lang="en-US"/>
        </a:p>
      </dgm:t>
    </dgm:pt>
    <dgm:pt modelId="{A71756F7-B787-4003-9711-4462AF304B39}" type="sibTrans" cxnId="{72414A44-D1AA-428E-AA20-0B3659F82A4F}">
      <dgm:prSet/>
      <dgm:spPr/>
      <dgm:t>
        <a:bodyPr/>
        <a:lstStyle/>
        <a:p>
          <a:endParaRPr lang="en-US"/>
        </a:p>
      </dgm:t>
    </dgm:pt>
    <dgm:pt modelId="{2946136E-525A-4761-98F8-EEE3056CF7EF}">
      <dgm:prSet phldrT="[Text]" custT="1"/>
      <dgm:spPr/>
      <dgm:t>
        <a:bodyPr/>
        <a:lstStyle/>
        <a:p>
          <a:r>
            <a:rPr lang="en-US" sz="6000" dirty="0"/>
            <a:t>?</a:t>
          </a:r>
        </a:p>
      </dgm:t>
    </dgm:pt>
    <dgm:pt modelId="{9F5821F9-0544-4CE9-A9D1-6300C18B1768}" type="parTrans" cxnId="{E04B9506-1130-43CF-A106-274971751B6B}">
      <dgm:prSet/>
      <dgm:spPr/>
      <dgm:t>
        <a:bodyPr/>
        <a:lstStyle/>
        <a:p>
          <a:endParaRPr lang="en-US"/>
        </a:p>
      </dgm:t>
    </dgm:pt>
    <dgm:pt modelId="{47A9689D-1112-4D0E-B558-C6607650B2F4}" type="sibTrans" cxnId="{E04B9506-1130-43CF-A106-274971751B6B}">
      <dgm:prSet/>
      <dgm:spPr/>
      <dgm:t>
        <a:bodyPr/>
        <a:lstStyle/>
        <a:p>
          <a:endParaRPr lang="en-US"/>
        </a:p>
      </dgm:t>
    </dgm:pt>
    <dgm:pt modelId="{50859A46-A091-4846-B31D-8CB97AD9A607}">
      <dgm:prSet phldrT="[Text]" custT="1"/>
      <dgm:spPr>
        <a:solidFill>
          <a:schemeClr val="accent6">
            <a:lumMod val="75000"/>
          </a:schemeClr>
        </a:solidFill>
      </dgm:spPr>
      <dgm:t>
        <a:bodyPr/>
        <a:lstStyle/>
        <a:p>
          <a:r>
            <a:rPr lang="en-US" sz="6000" dirty="0"/>
            <a:t>?</a:t>
          </a:r>
        </a:p>
      </dgm:t>
    </dgm:pt>
    <dgm:pt modelId="{19E0BCD0-DC80-4B4A-9487-0DD4A953DB54}" type="parTrans" cxnId="{0150DC8D-B179-4690-BE82-CB8F63353596}">
      <dgm:prSet/>
      <dgm:spPr/>
      <dgm:t>
        <a:bodyPr/>
        <a:lstStyle/>
        <a:p>
          <a:endParaRPr lang="en-US"/>
        </a:p>
      </dgm:t>
    </dgm:pt>
    <dgm:pt modelId="{79A0EC30-AEEB-4F75-BF38-518B0243F34B}" type="sibTrans" cxnId="{0150DC8D-B179-4690-BE82-CB8F63353596}">
      <dgm:prSet/>
      <dgm:spPr/>
      <dgm:t>
        <a:bodyPr/>
        <a:lstStyle/>
        <a:p>
          <a:endParaRPr lang="en-US"/>
        </a:p>
      </dgm:t>
    </dgm:pt>
    <dgm:pt modelId="{EC4FF04A-5498-41E8-A979-030D03F7E05C}" type="pres">
      <dgm:prSet presAssocID="{6B35B0AA-E28B-42CE-9C24-3FAE0015A7E4}" presName="theList" presStyleCnt="0">
        <dgm:presLayoutVars>
          <dgm:dir/>
          <dgm:animLvl val="lvl"/>
          <dgm:resizeHandles val="exact"/>
        </dgm:presLayoutVars>
      </dgm:prSet>
      <dgm:spPr/>
    </dgm:pt>
    <dgm:pt modelId="{9A89FA7F-24BD-4712-9941-5D976047922A}" type="pres">
      <dgm:prSet presAssocID="{C5A6080F-0212-4C31-AED1-B0706065EE88}" presName="compNode" presStyleCnt="0"/>
      <dgm:spPr/>
    </dgm:pt>
    <dgm:pt modelId="{93CD636E-3258-4E24-8604-44DED25B6439}" type="pres">
      <dgm:prSet presAssocID="{C5A6080F-0212-4C31-AED1-B0706065EE88}" presName="aNode" presStyleLbl="bgShp" presStyleIdx="0" presStyleCnt="3" custLinFactNeighborX="1273" custLinFactNeighborY="-603"/>
      <dgm:spPr/>
    </dgm:pt>
    <dgm:pt modelId="{87823E05-9693-4A74-B09B-0F1D07D17E3E}" type="pres">
      <dgm:prSet presAssocID="{C5A6080F-0212-4C31-AED1-B0706065EE88}" presName="textNode" presStyleLbl="bgShp" presStyleIdx="0" presStyleCnt="3"/>
      <dgm:spPr/>
    </dgm:pt>
    <dgm:pt modelId="{7FD2D228-14AE-4E68-9448-80CEBF3C6D07}" type="pres">
      <dgm:prSet presAssocID="{C5A6080F-0212-4C31-AED1-B0706065EE88}" presName="compChildNode" presStyleCnt="0"/>
      <dgm:spPr/>
    </dgm:pt>
    <dgm:pt modelId="{EB0A2D16-F411-4F3A-B344-70F360E7B9EF}" type="pres">
      <dgm:prSet presAssocID="{C5A6080F-0212-4C31-AED1-B0706065EE88}" presName="theInnerList" presStyleCnt="0"/>
      <dgm:spPr/>
    </dgm:pt>
    <dgm:pt modelId="{D1EDBD86-A5D2-4CBD-AE2E-756AFBF3C3AB}" type="pres">
      <dgm:prSet presAssocID="{FC29E25D-3A2C-4C66-A636-7239F0021D90}" presName="childNode" presStyleLbl="node1" presStyleIdx="0" presStyleCnt="6" custScaleX="117587" custScaleY="403690">
        <dgm:presLayoutVars>
          <dgm:bulletEnabled val="1"/>
        </dgm:presLayoutVars>
      </dgm:prSet>
      <dgm:spPr/>
    </dgm:pt>
    <dgm:pt modelId="{0058F168-7021-4AE8-B691-E0ECCF7FEBCF}" type="pres">
      <dgm:prSet presAssocID="{FC29E25D-3A2C-4C66-A636-7239F0021D90}" presName="aSpace2" presStyleCnt="0"/>
      <dgm:spPr/>
    </dgm:pt>
    <dgm:pt modelId="{F964A4E7-30F4-4C77-9EC0-B4F208DF1392}" type="pres">
      <dgm:prSet presAssocID="{2B2E237F-9BE5-4A5A-A7E6-95594B25583E}" presName="childNode" presStyleLbl="node1" presStyleIdx="1" presStyleCnt="6" custScaleX="117587">
        <dgm:presLayoutVars>
          <dgm:bulletEnabled val="1"/>
        </dgm:presLayoutVars>
      </dgm:prSet>
      <dgm:spPr/>
    </dgm:pt>
    <dgm:pt modelId="{D9757571-7657-4648-B609-F943B8487FA1}" type="pres">
      <dgm:prSet presAssocID="{C5A6080F-0212-4C31-AED1-B0706065EE88}" presName="aSpace" presStyleCnt="0"/>
      <dgm:spPr/>
    </dgm:pt>
    <dgm:pt modelId="{42F863E1-3E81-4998-8229-09E422B6B88E}" type="pres">
      <dgm:prSet presAssocID="{72A9C737-5C1B-4971-86D6-37720D634927}" presName="compNode" presStyleCnt="0"/>
      <dgm:spPr/>
    </dgm:pt>
    <dgm:pt modelId="{1386E365-A396-4A36-9CD4-8B1E436F1274}" type="pres">
      <dgm:prSet presAssocID="{72A9C737-5C1B-4971-86D6-37720D634927}" presName="aNode" presStyleLbl="bgShp" presStyleIdx="1" presStyleCnt="3"/>
      <dgm:spPr/>
    </dgm:pt>
    <dgm:pt modelId="{2D3E1A5F-4EA7-4BA9-AF7A-C56C864F5496}" type="pres">
      <dgm:prSet presAssocID="{72A9C737-5C1B-4971-86D6-37720D634927}" presName="textNode" presStyleLbl="bgShp" presStyleIdx="1" presStyleCnt="3"/>
      <dgm:spPr/>
    </dgm:pt>
    <dgm:pt modelId="{CFEF7473-A6C9-4CD2-9660-8AE965F18B6F}" type="pres">
      <dgm:prSet presAssocID="{72A9C737-5C1B-4971-86D6-37720D634927}" presName="compChildNode" presStyleCnt="0"/>
      <dgm:spPr/>
    </dgm:pt>
    <dgm:pt modelId="{B7350818-9A3A-4807-9B08-2C8820A36E03}" type="pres">
      <dgm:prSet presAssocID="{72A9C737-5C1B-4971-86D6-37720D634927}" presName="theInnerList" presStyleCnt="0"/>
      <dgm:spPr/>
    </dgm:pt>
    <dgm:pt modelId="{348B3117-6856-43C1-9792-1A25B7B055A5}" type="pres">
      <dgm:prSet presAssocID="{3836F0C4-9797-4752-B293-46667FB64857}" presName="childNode" presStyleLbl="node1" presStyleIdx="2" presStyleCnt="6" custScaleX="117587">
        <dgm:presLayoutVars>
          <dgm:bulletEnabled val="1"/>
        </dgm:presLayoutVars>
      </dgm:prSet>
      <dgm:spPr/>
    </dgm:pt>
    <dgm:pt modelId="{F6B16555-6C9F-4C0B-BB02-9E8B48793645}" type="pres">
      <dgm:prSet presAssocID="{3836F0C4-9797-4752-B293-46667FB64857}" presName="aSpace2" presStyleCnt="0"/>
      <dgm:spPr/>
    </dgm:pt>
    <dgm:pt modelId="{3A25E803-2ACA-43D7-95F3-25C847271250}" type="pres">
      <dgm:prSet presAssocID="{F4161AFC-081A-4755-969D-CC8A0F5548A7}" presName="childNode" presStyleLbl="node1" presStyleIdx="3" presStyleCnt="6" custScaleX="117587" custScaleY="313853">
        <dgm:presLayoutVars>
          <dgm:bulletEnabled val="1"/>
        </dgm:presLayoutVars>
      </dgm:prSet>
      <dgm:spPr/>
    </dgm:pt>
    <dgm:pt modelId="{A2FA6F3A-0985-4C50-9145-8DFF5E8A9D72}" type="pres">
      <dgm:prSet presAssocID="{72A9C737-5C1B-4971-86D6-37720D634927}" presName="aSpace" presStyleCnt="0"/>
      <dgm:spPr/>
    </dgm:pt>
    <dgm:pt modelId="{6FF84A57-BCDF-4033-BC0A-1C961F55D963}" type="pres">
      <dgm:prSet presAssocID="{140621D0-841C-4731-9ABD-8947D9DCE934}" presName="compNode" presStyleCnt="0"/>
      <dgm:spPr/>
    </dgm:pt>
    <dgm:pt modelId="{DBF96D74-3A60-434F-BC40-88884A9B1AF9}" type="pres">
      <dgm:prSet presAssocID="{140621D0-841C-4731-9ABD-8947D9DCE934}" presName="aNode" presStyleLbl="bgShp" presStyleIdx="2" presStyleCnt="3" custScaleX="51542"/>
      <dgm:spPr/>
    </dgm:pt>
    <dgm:pt modelId="{0E435199-786B-4F7B-9B24-EDE44BC1B684}" type="pres">
      <dgm:prSet presAssocID="{140621D0-841C-4731-9ABD-8947D9DCE934}" presName="textNode" presStyleLbl="bgShp" presStyleIdx="2" presStyleCnt="3"/>
      <dgm:spPr/>
    </dgm:pt>
    <dgm:pt modelId="{92C4876D-9C72-4C64-ADF2-0E115BC5016A}" type="pres">
      <dgm:prSet presAssocID="{140621D0-841C-4731-9ABD-8947D9DCE934}" presName="compChildNode" presStyleCnt="0"/>
      <dgm:spPr/>
    </dgm:pt>
    <dgm:pt modelId="{866A9474-EAF6-42C5-B3F4-9EED0E868247}" type="pres">
      <dgm:prSet presAssocID="{140621D0-841C-4731-9ABD-8947D9DCE934}" presName="theInnerList" presStyleCnt="0"/>
      <dgm:spPr/>
    </dgm:pt>
    <dgm:pt modelId="{43BA874C-1B95-410C-B24B-2C01087C79D5}" type="pres">
      <dgm:prSet presAssocID="{2946136E-525A-4761-98F8-EEE3056CF7EF}" presName="childNode" presStyleLbl="node1" presStyleIdx="4" presStyleCnt="6" custScaleX="58850">
        <dgm:presLayoutVars>
          <dgm:bulletEnabled val="1"/>
        </dgm:presLayoutVars>
      </dgm:prSet>
      <dgm:spPr/>
    </dgm:pt>
    <dgm:pt modelId="{7BFB66C2-B55B-45D4-90DE-86C34EE3F2CF}" type="pres">
      <dgm:prSet presAssocID="{2946136E-525A-4761-98F8-EEE3056CF7EF}" presName="aSpace2" presStyleCnt="0"/>
      <dgm:spPr/>
    </dgm:pt>
    <dgm:pt modelId="{0BE7261B-C070-45F8-99E0-5608FE0111A2}" type="pres">
      <dgm:prSet presAssocID="{50859A46-A091-4846-B31D-8CB97AD9A607}" presName="childNode" presStyleLbl="node1" presStyleIdx="5" presStyleCnt="6" custScaleX="53179">
        <dgm:presLayoutVars>
          <dgm:bulletEnabled val="1"/>
        </dgm:presLayoutVars>
      </dgm:prSet>
      <dgm:spPr/>
    </dgm:pt>
  </dgm:ptLst>
  <dgm:cxnLst>
    <dgm:cxn modelId="{E04B9506-1130-43CF-A106-274971751B6B}" srcId="{140621D0-841C-4731-9ABD-8947D9DCE934}" destId="{2946136E-525A-4761-98F8-EEE3056CF7EF}" srcOrd="0" destOrd="0" parTransId="{9F5821F9-0544-4CE9-A9D1-6300C18B1768}" sibTransId="{47A9689D-1112-4D0E-B558-C6607650B2F4}"/>
    <dgm:cxn modelId="{64321F0F-A598-4F60-BB00-EBC697F70D50}" srcId="{72A9C737-5C1B-4971-86D6-37720D634927}" destId="{F4161AFC-081A-4755-969D-CC8A0F5548A7}" srcOrd="1" destOrd="0" parTransId="{5DA7FFF5-0048-4308-8B8D-8A2B8A67419E}" sibTransId="{626518E3-333F-492F-8C15-6209677E8E01}"/>
    <dgm:cxn modelId="{9D84E810-F42E-47B1-B952-ACC3196EE219}" type="presOf" srcId="{72A9C737-5C1B-4971-86D6-37720D634927}" destId="{2D3E1A5F-4EA7-4BA9-AF7A-C56C864F5496}" srcOrd="1" destOrd="0" presId="urn:microsoft.com/office/officeart/2005/8/layout/lProcess2"/>
    <dgm:cxn modelId="{E5216422-CEA8-4314-A860-D25FA9C57C42}" type="presOf" srcId="{F4161AFC-081A-4755-969D-CC8A0F5548A7}" destId="{3A25E803-2ACA-43D7-95F3-25C847271250}" srcOrd="0" destOrd="0" presId="urn:microsoft.com/office/officeart/2005/8/layout/lProcess2"/>
    <dgm:cxn modelId="{89B2DE33-95E6-45BE-A5CA-0B6F73B19471}" srcId="{72A9C737-5C1B-4971-86D6-37720D634927}" destId="{3836F0C4-9797-4752-B293-46667FB64857}" srcOrd="0" destOrd="0" parTransId="{0E2C59BC-CE52-4743-B1C7-3C48EA93BDCD}" sibTransId="{C6FD0FB5-CEDA-4873-B010-D30712A2CD8F}"/>
    <dgm:cxn modelId="{D5DE4942-9B39-46AE-95D6-AD7C3F8F84F4}" type="presOf" srcId="{72A9C737-5C1B-4971-86D6-37720D634927}" destId="{1386E365-A396-4A36-9CD4-8B1E436F1274}" srcOrd="0" destOrd="0" presId="urn:microsoft.com/office/officeart/2005/8/layout/lProcess2"/>
    <dgm:cxn modelId="{72414A44-D1AA-428E-AA20-0B3659F82A4F}" srcId="{6B35B0AA-E28B-42CE-9C24-3FAE0015A7E4}" destId="{140621D0-841C-4731-9ABD-8947D9DCE934}" srcOrd="2" destOrd="0" parTransId="{04893611-2457-4376-A05F-38A32C34336E}" sibTransId="{A71756F7-B787-4003-9711-4462AF304B39}"/>
    <dgm:cxn modelId="{3228FA45-3AC4-456F-A415-A7A085388E52}" type="presOf" srcId="{2B2E237F-9BE5-4A5A-A7E6-95594B25583E}" destId="{F964A4E7-30F4-4C77-9EC0-B4F208DF1392}" srcOrd="0" destOrd="0" presId="urn:microsoft.com/office/officeart/2005/8/layout/lProcess2"/>
    <dgm:cxn modelId="{386CE248-2BF7-47E2-A68A-4DFE1633F04F}" srcId="{6B35B0AA-E28B-42CE-9C24-3FAE0015A7E4}" destId="{72A9C737-5C1B-4971-86D6-37720D634927}" srcOrd="1" destOrd="0" parTransId="{BE0DB4CF-2181-4DAE-9829-31B303E43CCF}" sibTransId="{8EAA9C4A-A73D-44AA-B587-055AFD4103C0}"/>
    <dgm:cxn modelId="{6ACBBA69-8F78-43D0-B1E5-CF6F1C874AF8}" type="presOf" srcId="{FC29E25D-3A2C-4C66-A636-7239F0021D90}" destId="{D1EDBD86-A5D2-4CBD-AE2E-756AFBF3C3AB}" srcOrd="0" destOrd="0" presId="urn:microsoft.com/office/officeart/2005/8/layout/lProcess2"/>
    <dgm:cxn modelId="{49F37E72-2FE8-431E-B1AA-012BF26391E9}" type="presOf" srcId="{140621D0-841C-4731-9ABD-8947D9DCE934}" destId="{DBF96D74-3A60-434F-BC40-88884A9B1AF9}" srcOrd="0" destOrd="0" presId="urn:microsoft.com/office/officeart/2005/8/layout/lProcess2"/>
    <dgm:cxn modelId="{C0A6CB7C-235D-4D92-A4C4-BE889A8D391C}" srcId="{C5A6080F-0212-4C31-AED1-B0706065EE88}" destId="{FC29E25D-3A2C-4C66-A636-7239F0021D90}" srcOrd="0" destOrd="0" parTransId="{1CCC17C8-B20A-481B-917A-0BE160122672}" sibTransId="{1EEB1B71-F5E5-49D8-A5AE-BD98ABEF0EC1}"/>
    <dgm:cxn modelId="{4CB6617D-FBDA-4CCB-97C0-6726A32B4A4A}" srcId="{6B35B0AA-E28B-42CE-9C24-3FAE0015A7E4}" destId="{C5A6080F-0212-4C31-AED1-B0706065EE88}" srcOrd="0" destOrd="0" parTransId="{5179ED35-0089-45CB-9F01-656D877BFCEB}" sibTransId="{C5010A1D-362B-4903-B0B1-410306767266}"/>
    <dgm:cxn modelId="{1B408E7F-7321-4D0B-9F3B-60FE61E19B7F}" type="presOf" srcId="{50859A46-A091-4846-B31D-8CB97AD9A607}" destId="{0BE7261B-C070-45F8-99E0-5608FE0111A2}" srcOrd="0" destOrd="0" presId="urn:microsoft.com/office/officeart/2005/8/layout/lProcess2"/>
    <dgm:cxn modelId="{61DE7E86-DD6A-4897-ABCA-95557A5B809B}" type="presOf" srcId="{C5A6080F-0212-4C31-AED1-B0706065EE88}" destId="{87823E05-9693-4A74-B09B-0F1D07D17E3E}" srcOrd="1" destOrd="0" presId="urn:microsoft.com/office/officeart/2005/8/layout/lProcess2"/>
    <dgm:cxn modelId="{0150DC8D-B179-4690-BE82-CB8F63353596}" srcId="{140621D0-841C-4731-9ABD-8947D9DCE934}" destId="{50859A46-A091-4846-B31D-8CB97AD9A607}" srcOrd="1" destOrd="0" parTransId="{19E0BCD0-DC80-4B4A-9487-0DD4A953DB54}" sibTransId="{79A0EC30-AEEB-4F75-BF38-518B0243F34B}"/>
    <dgm:cxn modelId="{B803F3A0-701C-4761-988C-3D1231E9F178}" type="presOf" srcId="{3836F0C4-9797-4752-B293-46667FB64857}" destId="{348B3117-6856-43C1-9792-1A25B7B055A5}" srcOrd="0" destOrd="0" presId="urn:microsoft.com/office/officeart/2005/8/layout/lProcess2"/>
    <dgm:cxn modelId="{E62D86C2-75F9-47F5-82BE-72FC1590094D}" type="presOf" srcId="{6B35B0AA-E28B-42CE-9C24-3FAE0015A7E4}" destId="{EC4FF04A-5498-41E8-A979-030D03F7E05C}" srcOrd="0" destOrd="0" presId="urn:microsoft.com/office/officeart/2005/8/layout/lProcess2"/>
    <dgm:cxn modelId="{2EA814D3-7820-417E-A0B5-D0A0B4A4F5E6}" type="presOf" srcId="{2946136E-525A-4761-98F8-EEE3056CF7EF}" destId="{43BA874C-1B95-410C-B24B-2C01087C79D5}" srcOrd="0" destOrd="0" presId="urn:microsoft.com/office/officeart/2005/8/layout/lProcess2"/>
    <dgm:cxn modelId="{7E7DC2D8-B6E0-43A9-B403-BD3AA1640312}" type="presOf" srcId="{140621D0-841C-4731-9ABD-8947D9DCE934}" destId="{0E435199-786B-4F7B-9B24-EDE44BC1B684}" srcOrd="1" destOrd="0" presId="urn:microsoft.com/office/officeart/2005/8/layout/lProcess2"/>
    <dgm:cxn modelId="{D0EE08E0-BE9D-40C0-93DD-58B1E1830094}" srcId="{C5A6080F-0212-4C31-AED1-B0706065EE88}" destId="{2B2E237F-9BE5-4A5A-A7E6-95594B25583E}" srcOrd="1" destOrd="0" parTransId="{EA4B4751-DE6B-4644-B440-D8D564BF6EE9}" sibTransId="{70248B47-F04D-4B0C-8761-D7DE35FADEA0}"/>
    <dgm:cxn modelId="{142C0DF4-C054-48E4-96CF-6CDFB6E6C4BE}" type="presOf" srcId="{C5A6080F-0212-4C31-AED1-B0706065EE88}" destId="{93CD636E-3258-4E24-8604-44DED25B6439}" srcOrd="0" destOrd="0" presId="urn:microsoft.com/office/officeart/2005/8/layout/lProcess2"/>
    <dgm:cxn modelId="{17294A89-39A1-435A-953D-A61C0202FACA}" type="presParOf" srcId="{EC4FF04A-5498-41E8-A979-030D03F7E05C}" destId="{9A89FA7F-24BD-4712-9941-5D976047922A}" srcOrd="0" destOrd="0" presId="urn:microsoft.com/office/officeart/2005/8/layout/lProcess2"/>
    <dgm:cxn modelId="{B5C1EC28-6084-4090-A9F3-C968126EF042}" type="presParOf" srcId="{9A89FA7F-24BD-4712-9941-5D976047922A}" destId="{93CD636E-3258-4E24-8604-44DED25B6439}" srcOrd="0" destOrd="0" presId="urn:microsoft.com/office/officeart/2005/8/layout/lProcess2"/>
    <dgm:cxn modelId="{1830789E-82D9-4FE0-A775-3E5B1FCDC6BC}" type="presParOf" srcId="{9A89FA7F-24BD-4712-9941-5D976047922A}" destId="{87823E05-9693-4A74-B09B-0F1D07D17E3E}" srcOrd="1" destOrd="0" presId="urn:microsoft.com/office/officeart/2005/8/layout/lProcess2"/>
    <dgm:cxn modelId="{9EBDBE4A-EA50-4017-BFA7-DFCA5D9DE8D6}" type="presParOf" srcId="{9A89FA7F-24BD-4712-9941-5D976047922A}" destId="{7FD2D228-14AE-4E68-9448-80CEBF3C6D07}" srcOrd="2" destOrd="0" presId="urn:microsoft.com/office/officeart/2005/8/layout/lProcess2"/>
    <dgm:cxn modelId="{34845E85-0301-4D97-8577-4B09FE6CE7BB}" type="presParOf" srcId="{7FD2D228-14AE-4E68-9448-80CEBF3C6D07}" destId="{EB0A2D16-F411-4F3A-B344-70F360E7B9EF}" srcOrd="0" destOrd="0" presId="urn:microsoft.com/office/officeart/2005/8/layout/lProcess2"/>
    <dgm:cxn modelId="{BF5C1BBE-182B-422E-A361-E02BC463D5A3}" type="presParOf" srcId="{EB0A2D16-F411-4F3A-B344-70F360E7B9EF}" destId="{D1EDBD86-A5D2-4CBD-AE2E-756AFBF3C3AB}" srcOrd="0" destOrd="0" presId="urn:microsoft.com/office/officeart/2005/8/layout/lProcess2"/>
    <dgm:cxn modelId="{14264271-6BB9-4EC4-B2B2-DEF2E7436844}" type="presParOf" srcId="{EB0A2D16-F411-4F3A-B344-70F360E7B9EF}" destId="{0058F168-7021-4AE8-B691-E0ECCF7FEBCF}" srcOrd="1" destOrd="0" presId="urn:microsoft.com/office/officeart/2005/8/layout/lProcess2"/>
    <dgm:cxn modelId="{8F1C68C8-5B3E-4B8A-8628-5EF1DF83FE64}" type="presParOf" srcId="{EB0A2D16-F411-4F3A-B344-70F360E7B9EF}" destId="{F964A4E7-30F4-4C77-9EC0-B4F208DF1392}" srcOrd="2" destOrd="0" presId="urn:microsoft.com/office/officeart/2005/8/layout/lProcess2"/>
    <dgm:cxn modelId="{4058FE06-2D8F-4DA0-B933-C98500D7A293}" type="presParOf" srcId="{EC4FF04A-5498-41E8-A979-030D03F7E05C}" destId="{D9757571-7657-4648-B609-F943B8487FA1}" srcOrd="1" destOrd="0" presId="urn:microsoft.com/office/officeart/2005/8/layout/lProcess2"/>
    <dgm:cxn modelId="{891260E6-5691-4D00-8590-821039528331}" type="presParOf" srcId="{EC4FF04A-5498-41E8-A979-030D03F7E05C}" destId="{42F863E1-3E81-4998-8229-09E422B6B88E}" srcOrd="2" destOrd="0" presId="urn:microsoft.com/office/officeart/2005/8/layout/lProcess2"/>
    <dgm:cxn modelId="{0A966A40-E683-4276-91D5-E269F8424C15}" type="presParOf" srcId="{42F863E1-3E81-4998-8229-09E422B6B88E}" destId="{1386E365-A396-4A36-9CD4-8B1E436F1274}" srcOrd="0" destOrd="0" presId="urn:microsoft.com/office/officeart/2005/8/layout/lProcess2"/>
    <dgm:cxn modelId="{AE1A8784-51A7-4DFF-8A80-7C5026FD397A}" type="presParOf" srcId="{42F863E1-3E81-4998-8229-09E422B6B88E}" destId="{2D3E1A5F-4EA7-4BA9-AF7A-C56C864F5496}" srcOrd="1" destOrd="0" presId="urn:microsoft.com/office/officeart/2005/8/layout/lProcess2"/>
    <dgm:cxn modelId="{C948CD1D-AB1A-48B9-97D7-0B2F4FC399CB}" type="presParOf" srcId="{42F863E1-3E81-4998-8229-09E422B6B88E}" destId="{CFEF7473-A6C9-4CD2-9660-8AE965F18B6F}" srcOrd="2" destOrd="0" presId="urn:microsoft.com/office/officeart/2005/8/layout/lProcess2"/>
    <dgm:cxn modelId="{715FC9BF-C464-4081-ADD4-5E080532D552}" type="presParOf" srcId="{CFEF7473-A6C9-4CD2-9660-8AE965F18B6F}" destId="{B7350818-9A3A-4807-9B08-2C8820A36E03}" srcOrd="0" destOrd="0" presId="urn:microsoft.com/office/officeart/2005/8/layout/lProcess2"/>
    <dgm:cxn modelId="{5BE359E0-4491-4838-A4E6-DC9BF86E35EE}" type="presParOf" srcId="{B7350818-9A3A-4807-9B08-2C8820A36E03}" destId="{348B3117-6856-43C1-9792-1A25B7B055A5}" srcOrd="0" destOrd="0" presId="urn:microsoft.com/office/officeart/2005/8/layout/lProcess2"/>
    <dgm:cxn modelId="{BB3EE97A-ACF7-4601-B61E-65DB31094108}" type="presParOf" srcId="{B7350818-9A3A-4807-9B08-2C8820A36E03}" destId="{F6B16555-6C9F-4C0B-BB02-9E8B48793645}" srcOrd="1" destOrd="0" presId="urn:microsoft.com/office/officeart/2005/8/layout/lProcess2"/>
    <dgm:cxn modelId="{5D6D4C87-68F2-45A9-8B5B-31D0631A94E2}" type="presParOf" srcId="{B7350818-9A3A-4807-9B08-2C8820A36E03}" destId="{3A25E803-2ACA-43D7-95F3-25C847271250}" srcOrd="2" destOrd="0" presId="urn:microsoft.com/office/officeart/2005/8/layout/lProcess2"/>
    <dgm:cxn modelId="{BF9B8C61-22E3-4007-90C2-617AC9BF163E}" type="presParOf" srcId="{EC4FF04A-5498-41E8-A979-030D03F7E05C}" destId="{A2FA6F3A-0985-4C50-9145-8DFF5E8A9D72}" srcOrd="3" destOrd="0" presId="urn:microsoft.com/office/officeart/2005/8/layout/lProcess2"/>
    <dgm:cxn modelId="{58F0B86F-8EBC-445D-8BE7-8087E83FE684}" type="presParOf" srcId="{EC4FF04A-5498-41E8-A979-030D03F7E05C}" destId="{6FF84A57-BCDF-4033-BC0A-1C961F55D963}" srcOrd="4" destOrd="0" presId="urn:microsoft.com/office/officeart/2005/8/layout/lProcess2"/>
    <dgm:cxn modelId="{6236728A-9908-4E0D-A392-B0A65BBB1FF6}" type="presParOf" srcId="{6FF84A57-BCDF-4033-BC0A-1C961F55D963}" destId="{DBF96D74-3A60-434F-BC40-88884A9B1AF9}" srcOrd="0" destOrd="0" presId="urn:microsoft.com/office/officeart/2005/8/layout/lProcess2"/>
    <dgm:cxn modelId="{025E37E0-DB7F-47C5-910F-A78CE31BCB42}" type="presParOf" srcId="{6FF84A57-BCDF-4033-BC0A-1C961F55D963}" destId="{0E435199-786B-4F7B-9B24-EDE44BC1B684}" srcOrd="1" destOrd="0" presId="urn:microsoft.com/office/officeart/2005/8/layout/lProcess2"/>
    <dgm:cxn modelId="{3E950F0B-5B6C-4242-8AE7-F2EA7CE3F955}" type="presParOf" srcId="{6FF84A57-BCDF-4033-BC0A-1C961F55D963}" destId="{92C4876D-9C72-4C64-ADF2-0E115BC5016A}" srcOrd="2" destOrd="0" presId="urn:microsoft.com/office/officeart/2005/8/layout/lProcess2"/>
    <dgm:cxn modelId="{BC9A1FCF-0F01-429F-9572-995BBDCEE488}" type="presParOf" srcId="{92C4876D-9C72-4C64-ADF2-0E115BC5016A}" destId="{866A9474-EAF6-42C5-B3F4-9EED0E868247}" srcOrd="0" destOrd="0" presId="urn:microsoft.com/office/officeart/2005/8/layout/lProcess2"/>
    <dgm:cxn modelId="{3F512B94-2DD0-4E4E-ABA1-BD0075260304}" type="presParOf" srcId="{866A9474-EAF6-42C5-B3F4-9EED0E868247}" destId="{43BA874C-1B95-410C-B24B-2C01087C79D5}" srcOrd="0" destOrd="0" presId="urn:microsoft.com/office/officeart/2005/8/layout/lProcess2"/>
    <dgm:cxn modelId="{2F308CDA-B7D6-46E5-874D-CF960379183A}" type="presParOf" srcId="{866A9474-EAF6-42C5-B3F4-9EED0E868247}" destId="{7BFB66C2-B55B-45D4-90DE-86C34EE3F2CF}" srcOrd="1" destOrd="0" presId="urn:microsoft.com/office/officeart/2005/8/layout/lProcess2"/>
    <dgm:cxn modelId="{0D33D0A4-6BF5-4510-A036-9B5714BB8DA2}" type="presParOf" srcId="{866A9474-EAF6-42C5-B3F4-9EED0E868247}" destId="{0BE7261B-C070-45F8-99E0-5608FE0111A2}" srcOrd="2"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34314D-76C8-4744-BB58-DB3EEA2CB8FE}">
      <dsp:nvSpPr>
        <dsp:cNvPr id="0" name=""/>
        <dsp:cNvSpPr/>
      </dsp:nvSpPr>
      <dsp:spPr>
        <a:xfrm>
          <a:off x="2819" y="561828"/>
          <a:ext cx="1616055" cy="872030"/>
        </a:xfrm>
        <a:prstGeom prst="chevron">
          <a:avLst/>
        </a:prstGeom>
        <a:pattFill prst="ltUpDiag">
          <a:fgClr>
            <a:schemeClr val="bg1"/>
          </a:fgClr>
          <a:bgClr>
            <a:srgbClr val="0070C0"/>
          </a:bgClr>
        </a:patt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2019 </a:t>
          </a:r>
        </a:p>
        <a:p>
          <a:pPr marL="0" lvl="0" indent="0" algn="ctr" defTabSz="444500">
            <a:lnSpc>
              <a:spcPct val="90000"/>
            </a:lnSpc>
            <a:spcBef>
              <a:spcPct val="0"/>
            </a:spcBef>
            <a:spcAft>
              <a:spcPct val="35000"/>
            </a:spcAft>
            <a:buNone/>
          </a:pPr>
          <a:r>
            <a:rPr lang="en-US" sz="1000" kern="1200" dirty="0"/>
            <a:t>In vitro </a:t>
          </a:r>
          <a:r>
            <a:rPr lang="en-US" sz="1000" kern="1200" dirty="0" err="1"/>
            <a:t>Bioelution</a:t>
          </a:r>
          <a:r>
            <a:rPr lang="en-US" sz="1000" kern="1200" dirty="0"/>
            <a:t> gastric assay</a:t>
          </a:r>
        </a:p>
      </dsp:txBody>
      <dsp:txXfrm>
        <a:off x="438834" y="561828"/>
        <a:ext cx="744025" cy="872030"/>
      </dsp:txXfrm>
    </dsp:sp>
    <dsp:sp modelId="{0F156AA1-30EE-45EF-B4DA-B09463715522}">
      <dsp:nvSpPr>
        <dsp:cNvPr id="0" name=""/>
        <dsp:cNvSpPr/>
      </dsp:nvSpPr>
      <dsp:spPr>
        <a:xfrm>
          <a:off x="1457269" y="561828"/>
          <a:ext cx="1616055" cy="872030"/>
        </a:xfrm>
        <a:prstGeom prst="chevron">
          <a:avLst/>
        </a:prstGeom>
        <a:solidFill>
          <a:schemeClr val="accent1">
            <a:hueOff val="0"/>
            <a:satOff val="0"/>
            <a:lumOff val="0"/>
            <a:alphaOff val="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2019-2020</a:t>
          </a:r>
        </a:p>
        <a:p>
          <a:pPr marL="0" lvl="0" indent="0" algn="ctr" defTabSz="444500">
            <a:lnSpc>
              <a:spcPct val="90000"/>
            </a:lnSpc>
            <a:spcBef>
              <a:spcPct val="0"/>
            </a:spcBef>
            <a:spcAft>
              <a:spcPct val="35000"/>
            </a:spcAft>
            <a:buNone/>
          </a:pPr>
          <a:r>
            <a:rPr lang="en-US" sz="1000" kern="1200" dirty="0"/>
            <a:t>In vivo DRFs</a:t>
          </a:r>
        </a:p>
      </dsp:txBody>
      <dsp:txXfrm>
        <a:off x="1893284" y="561828"/>
        <a:ext cx="744025" cy="872030"/>
      </dsp:txXfrm>
    </dsp:sp>
    <dsp:sp modelId="{845365CE-F046-4222-AF47-19648A4B15C6}">
      <dsp:nvSpPr>
        <dsp:cNvPr id="0" name=""/>
        <dsp:cNvSpPr/>
      </dsp:nvSpPr>
      <dsp:spPr>
        <a:xfrm>
          <a:off x="2911719" y="534107"/>
          <a:ext cx="2728709" cy="927473"/>
        </a:xfrm>
        <a:prstGeom prst="chevron">
          <a:avLst/>
        </a:prstGeom>
        <a:solidFill>
          <a:srgbClr val="ABDB77"/>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2020-2021 </a:t>
          </a:r>
        </a:p>
        <a:p>
          <a:pPr marL="0" lvl="0" indent="0" algn="ctr" defTabSz="444500">
            <a:lnSpc>
              <a:spcPct val="90000"/>
            </a:lnSpc>
            <a:spcBef>
              <a:spcPct val="0"/>
            </a:spcBef>
            <a:spcAft>
              <a:spcPct val="35000"/>
            </a:spcAft>
            <a:buNone/>
          </a:pPr>
          <a:r>
            <a:rPr lang="en-US" sz="1000" kern="1200" dirty="0"/>
            <a:t>In vivo  Combined oral screening reproductive toxicity</a:t>
          </a:r>
        </a:p>
      </dsp:txBody>
      <dsp:txXfrm>
        <a:off x="3375456" y="534107"/>
        <a:ext cx="1801236" cy="927473"/>
      </dsp:txXfrm>
    </dsp:sp>
    <dsp:sp modelId="{8AD6CE4D-9AF3-46B9-A57B-848073635E59}">
      <dsp:nvSpPr>
        <dsp:cNvPr id="0" name=""/>
        <dsp:cNvSpPr/>
      </dsp:nvSpPr>
      <dsp:spPr>
        <a:xfrm>
          <a:off x="5478823" y="561828"/>
          <a:ext cx="1616055" cy="872030"/>
        </a:xfrm>
        <a:prstGeom prst="chevron">
          <a:avLst/>
        </a:prstGeom>
        <a:solidFill>
          <a:srgbClr val="ABDB77"/>
        </a:solidFill>
        <a:ln w="25400" cap="flat" cmpd="sng" algn="ctr">
          <a:solidFill>
            <a:srgbClr val="00B050"/>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2022</a:t>
          </a:r>
        </a:p>
        <a:p>
          <a:pPr marL="0" lvl="0" indent="0" algn="ctr" defTabSz="444500">
            <a:lnSpc>
              <a:spcPct val="90000"/>
            </a:lnSpc>
            <a:spcBef>
              <a:spcPct val="0"/>
            </a:spcBef>
            <a:spcAft>
              <a:spcPct val="35000"/>
            </a:spcAft>
            <a:buNone/>
          </a:pPr>
          <a:r>
            <a:rPr lang="en-US" sz="1000" kern="1200" dirty="0"/>
            <a:t> In vivo Oral PNDT study</a:t>
          </a:r>
        </a:p>
      </dsp:txBody>
      <dsp:txXfrm>
        <a:off x="5914838" y="561828"/>
        <a:ext cx="744025" cy="872030"/>
      </dsp:txXfrm>
    </dsp:sp>
    <dsp:sp modelId="{5B5DB4C2-9F43-4150-9F8F-5FD0D29B5A7D}">
      <dsp:nvSpPr>
        <dsp:cNvPr id="0" name=""/>
        <dsp:cNvSpPr/>
      </dsp:nvSpPr>
      <dsp:spPr>
        <a:xfrm>
          <a:off x="6933273" y="561828"/>
          <a:ext cx="1616055" cy="872030"/>
        </a:xfrm>
        <a:prstGeom prst="chevron">
          <a:avLst/>
        </a:prstGeom>
        <a:solidFill>
          <a:srgbClr val="ABDB77"/>
        </a:solidFill>
        <a:ln w="25400" cap="flat" cmpd="sng" algn="ctr">
          <a:solidFill>
            <a:srgbClr val="00B050"/>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13335" rIns="13335" bIns="13335" numCol="1" spcCol="1270" anchor="ctr" anchorCtr="0">
          <a:noAutofit/>
        </a:bodyPr>
        <a:lstStyle/>
        <a:p>
          <a:pPr marL="0" lvl="0" indent="0" algn="ctr" defTabSz="444500">
            <a:lnSpc>
              <a:spcPct val="90000"/>
            </a:lnSpc>
            <a:spcBef>
              <a:spcPct val="0"/>
            </a:spcBef>
            <a:spcAft>
              <a:spcPct val="35000"/>
            </a:spcAft>
            <a:buNone/>
          </a:pPr>
          <a:r>
            <a:rPr lang="en-US" sz="1000" kern="1200" dirty="0"/>
            <a:t>2023  …..</a:t>
          </a:r>
        </a:p>
        <a:p>
          <a:pPr marL="0" lvl="0" indent="0" algn="ctr" defTabSz="444500">
            <a:lnSpc>
              <a:spcPct val="90000"/>
            </a:lnSpc>
            <a:spcBef>
              <a:spcPct val="0"/>
            </a:spcBef>
            <a:spcAft>
              <a:spcPct val="35000"/>
            </a:spcAft>
            <a:buNone/>
          </a:pPr>
          <a:r>
            <a:rPr lang="en-US" sz="1000" kern="1200" dirty="0"/>
            <a:t>In vivo 90 days oral repeated study </a:t>
          </a:r>
        </a:p>
      </dsp:txBody>
      <dsp:txXfrm>
        <a:off x="7369288" y="561828"/>
        <a:ext cx="744025" cy="8720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34314D-76C8-4744-BB58-DB3EEA2CB8FE}">
      <dsp:nvSpPr>
        <dsp:cNvPr id="0" name=""/>
        <dsp:cNvSpPr/>
      </dsp:nvSpPr>
      <dsp:spPr>
        <a:xfrm>
          <a:off x="1936" y="281566"/>
          <a:ext cx="2041066" cy="816426"/>
        </a:xfrm>
        <a:prstGeom prst="chevron">
          <a:avLst/>
        </a:prstGeom>
        <a:pattFill prst="ltUpDiag">
          <a:fgClr>
            <a:schemeClr val="bg1"/>
          </a:fgClr>
          <a:bgClr>
            <a:schemeClr val="accent1"/>
          </a:bgClr>
        </a:patt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2018-2019 </a:t>
          </a:r>
        </a:p>
        <a:p>
          <a:pPr marL="0" lvl="0" indent="0" algn="ctr" defTabSz="577850">
            <a:lnSpc>
              <a:spcPct val="90000"/>
            </a:lnSpc>
            <a:spcBef>
              <a:spcPct val="0"/>
            </a:spcBef>
            <a:spcAft>
              <a:spcPct val="35000"/>
            </a:spcAft>
            <a:buNone/>
          </a:pPr>
          <a:r>
            <a:rPr lang="en-US" sz="1300" kern="1200" dirty="0"/>
            <a:t>In Vitro </a:t>
          </a:r>
          <a:r>
            <a:rPr lang="en-US" sz="1300" kern="1200" dirty="0" err="1"/>
            <a:t>Toxtracker</a:t>
          </a:r>
          <a:r>
            <a:rPr lang="en-US" sz="1300" kern="1200" dirty="0"/>
            <a:t> Assay</a:t>
          </a:r>
        </a:p>
      </dsp:txBody>
      <dsp:txXfrm>
        <a:off x="410149" y="281566"/>
        <a:ext cx="1224640" cy="816426"/>
      </dsp:txXfrm>
    </dsp:sp>
    <dsp:sp modelId="{0F156AA1-30EE-45EF-B4DA-B09463715522}">
      <dsp:nvSpPr>
        <dsp:cNvPr id="0" name=""/>
        <dsp:cNvSpPr/>
      </dsp:nvSpPr>
      <dsp:spPr>
        <a:xfrm>
          <a:off x="1838896" y="281566"/>
          <a:ext cx="4254093" cy="816426"/>
        </a:xfrm>
        <a:prstGeom prst="chevron">
          <a:avLst/>
        </a:prstGeom>
        <a:solidFill>
          <a:schemeClr val="accent1">
            <a:hueOff val="0"/>
            <a:satOff val="0"/>
            <a:lumOff val="0"/>
            <a:alphaOff val="0"/>
          </a:schemeClr>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2019-2020</a:t>
          </a:r>
        </a:p>
        <a:p>
          <a:pPr marL="0" lvl="0" indent="0" algn="ctr" defTabSz="577850">
            <a:lnSpc>
              <a:spcPct val="90000"/>
            </a:lnSpc>
            <a:spcBef>
              <a:spcPct val="0"/>
            </a:spcBef>
            <a:spcAft>
              <a:spcPct val="35000"/>
            </a:spcAft>
            <a:buNone/>
          </a:pPr>
          <a:r>
            <a:rPr lang="en-US" sz="1300" kern="1200" dirty="0"/>
            <a:t> Comparative in vitro lung assay lung cells </a:t>
          </a:r>
        </a:p>
        <a:p>
          <a:pPr marL="0" lvl="0" indent="0" algn="ctr" defTabSz="577850">
            <a:lnSpc>
              <a:spcPct val="90000"/>
            </a:lnSpc>
            <a:spcBef>
              <a:spcPct val="0"/>
            </a:spcBef>
            <a:spcAft>
              <a:spcPct val="35000"/>
            </a:spcAft>
            <a:buNone/>
          </a:pPr>
          <a:r>
            <a:rPr lang="en-US" sz="1300" kern="1200" dirty="0"/>
            <a:t>+ In vitro Micro Nucleus Assay</a:t>
          </a:r>
        </a:p>
      </dsp:txBody>
      <dsp:txXfrm>
        <a:off x="2247109" y="281566"/>
        <a:ext cx="3437667" cy="816426"/>
      </dsp:txXfrm>
    </dsp:sp>
    <dsp:sp modelId="{8AD6CE4D-9AF3-46B9-A57B-848073635E59}">
      <dsp:nvSpPr>
        <dsp:cNvPr id="0" name=""/>
        <dsp:cNvSpPr/>
      </dsp:nvSpPr>
      <dsp:spPr>
        <a:xfrm>
          <a:off x="5888883" y="281566"/>
          <a:ext cx="2041066" cy="816426"/>
        </a:xfrm>
        <a:prstGeom prst="chevron">
          <a:avLst/>
        </a:prstGeom>
        <a:solidFill>
          <a:srgbClr val="ABDB77"/>
        </a:solidFill>
        <a:ln w="25400" cap="flat" cmpd="sng" algn="ctr">
          <a:solidFill>
            <a:srgbClr val="00B050"/>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52007" tIns="17336" rIns="17336" bIns="17336" numCol="1" spcCol="1270" anchor="ctr" anchorCtr="0">
          <a:noAutofit/>
        </a:bodyPr>
        <a:lstStyle/>
        <a:p>
          <a:pPr marL="0" lvl="0" indent="0" algn="ctr" defTabSz="577850">
            <a:lnSpc>
              <a:spcPct val="90000"/>
            </a:lnSpc>
            <a:spcBef>
              <a:spcPct val="0"/>
            </a:spcBef>
            <a:spcAft>
              <a:spcPct val="35000"/>
            </a:spcAft>
            <a:buNone/>
          </a:pPr>
          <a:r>
            <a:rPr lang="en-US" sz="1300" kern="1200" dirty="0"/>
            <a:t>2021 -2022? </a:t>
          </a:r>
        </a:p>
        <a:p>
          <a:pPr marL="0" lvl="0" indent="0" algn="ctr" defTabSz="577850">
            <a:lnSpc>
              <a:spcPct val="90000"/>
            </a:lnSpc>
            <a:spcBef>
              <a:spcPct val="0"/>
            </a:spcBef>
            <a:spcAft>
              <a:spcPct val="35000"/>
            </a:spcAft>
            <a:buNone/>
          </a:pPr>
          <a:r>
            <a:rPr lang="en-US" sz="1300" kern="1200" dirty="0"/>
            <a:t>In vivo 90 days dose inhalation study</a:t>
          </a:r>
        </a:p>
      </dsp:txBody>
      <dsp:txXfrm>
        <a:off x="6297096" y="281566"/>
        <a:ext cx="1224640" cy="8164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41D2A4-F9DD-482E-AC1A-1C7D6A196794}">
      <dsp:nvSpPr>
        <dsp:cNvPr id="0" name=""/>
        <dsp:cNvSpPr/>
      </dsp:nvSpPr>
      <dsp:spPr>
        <a:xfrm>
          <a:off x="4187" y="0"/>
          <a:ext cx="4028639" cy="322216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Available Data</a:t>
          </a:r>
        </a:p>
        <a:p>
          <a:pPr marL="0" lvl="0" indent="0" algn="ctr" defTabSz="1066800">
            <a:lnSpc>
              <a:spcPct val="90000"/>
            </a:lnSpc>
            <a:spcBef>
              <a:spcPct val="0"/>
            </a:spcBef>
            <a:spcAft>
              <a:spcPct val="35000"/>
            </a:spcAft>
            <a:buNone/>
          </a:pPr>
          <a:endParaRPr lang="en-US" sz="2400" kern="1200" dirty="0"/>
        </a:p>
      </dsp:txBody>
      <dsp:txXfrm>
        <a:off x="4187" y="0"/>
        <a:ext cx="4028639" cy="966650"/>
      </dsp:txXfrm>
    </dsp:sp>
    <dsp:sp modelId="{CED9C1D2-D7FB-4812-832C-A140222094F2}">
      <dsp:nvSpPr>
        <dsp:cNvPr id="0" name=""/>
        <dsp:cNvSpPr/>
      </dsp:nvSpPr>
      <dsp:spPr>
        <a:xfrm>
          <a:off x="407051" y="966729"/>
          <a:ext cx="3222911" cy="4694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US" sz="1400" kern="1200" dirty="0"/>
            <a:t>No effects on reproductive function and reproductive organs</a:t>
          </a:r>
        </a:p>
      </dsp:txBody>
      <dsp:txXfrm>
        <a:off x="420799" y="980477"/>
        <a:ext cx="3195415" cy="441905"/>
      </dsp:txXfrm>
    </dsp:sp>
    <dsp:sp modelId="{92A5AF80-5588-41E6-80B8-25360772B1A5}">
      <dsp:nvSpPr>
        <dsp:cNvPr id="0" name=""/>
        <dsp:cNvSpPr/>
      </dsp:nvSpPr>
      <dsp:spPr>
        <a:xfrm>
          <a:off x="407051" y="1508346"/>
          <a:ext cx="3222911" cy="4694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US" sz="1400" kern="1200" dirty="0"/>
            <a:t>Maternal toxicity at high exposure</a:t>
          </a:r>
        </a:p>
      </dsp:txBody>
      <dsp:txXfrm>
        <a:off x="420799" y="1522094"/>
        <a:ext cx="3195415" cy="441905"/>
      </dsp:txXfrm>
    </dsp:sp>
    <dsp:sp modelId="{16BF70C6-5133-4646-AA77-24EC53298E6E}">
      <dsp:nvSpPr>
        <dsp:cNvPr id="0" name=""/>
        <dsp:cNvSpPr/>
      </dsp:nvSpPr>
      <dsp:spPr>
        <a:xfrm>
          <a:off x="407051" y="2049963"/>
          <a:ext cx="3222911" cy="4694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US" sz="1400" kern="1200" dirty="0"/>
            <a:t>Miscarriages at high exposure</a:t>
          </a:r>
        </a:p>
      </dsp:txBody>
      <dsp:txXfrm>
        <a:off x="420799" y="2063711"/>
        <a:ext cx="3195415" cy="441905"/>
      </dsp:txXfrm>
    </dsp:sp>
    <dsp:sp modelId="{FD4288ED-BC5F-4181-86A2-DABB8708D9BA}">
      <dsp:nvSpPr>
        <dsp:cNvPr id="0" name=""/>
        <dsp:cNvSpPr/>
      </dsp:nvSpPr>
      <dsp:spPr>
        <a:xfrm>
          <a:off x="407051" y="2591580"/>
          <a:ext cx="3222911" cy="4694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US" sz="1400" kern="1200" dirty="0"/>
            <a:t>Delayed fetal ossification</a:t>
          </a:r>
        </a:p>
      </dsp:txBody>
      <dsp:txXfrm>
        <a:off x="420799" y="2605328"/>
        <a:ext cx="3195415" cy="441905"/>
      </dsp:txXfrm>
    </dsp:sp>
    <dsp:sp modelId="{7C67179F-3233-4C12-873C-2F8D367CAF19}">
      <dsp:nvSpPr>
        <dsp:cNvPr id="0" name=""/>
        <dsp:cNvSpPr/>
      </dsp:nvSpPr>
      <dsp:spPr>
        <a:xfrm>
          <a:off x="4334975" y="0"/>
          <a:ext cx="4028639" cy="322216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Data Gaps</a:t>
          </a:r>
        </a:p>
        <a:p>
          <a:pPr marL="0" lvl="0" indent="0" algn="ctr" defTabSz="1066800">
            <a:lnSpc>
              <a:spcPct val="90000"/>
            </a:lnSpc>
            <a:spcBef>
              <a:spcPct val="0"/>
            </a:spcBef>
            <a:spcAft>
              <a:spcPct val="35000"/>
            </a:spcAft>
            <a:buNone/>
          </a:pPr>
          <a:r>
            <a:rPr lang="en-US" sz="2400" kern="1200" dirty="0"/>
            <a:t> </a:t>
          </a:r>
        </a:p>
      </dsp:txBody>
      <dsp:txXfrm>
        <a:off x="4334975" y="0"/>
        <a:ext cx="4028639" cy="966650"/>
      </dsp:txXfrm>
    </dsp:sp>
    <dsp:sp modelId="{30DA3EE5-C51F-496C-81AE-E5652E279734}">
      <dsp:nvSpPr>
        <dsp:cNvPr id="0" name=""/>
        <dsp:cNvSpPr/>
      </dsp:nvSpPr>
      <dsp:spPr>
        <a:xfrm>
          <a:off x="4737839" y="966729"/>
          <a:ext cx="3222911" cy="4694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US" sz="1400" kern="1200" dirty="0" err="1"/>
            <a:t>MoA</a:t>
          </a:r>
          <a:r>
            <a:rPr lang="en-US" sz="1400" kern="1200" dirty="0"/>
            <a:t> behind maternal toxicity</a:t>
          </a:r>
        </a:p>
      </dsp:txBody>
      <dsp:txXfrm>
        <a:off x="4751587" y="980477"/>
        <a:ext cx="3195415" cy="441905"/>
      </dsp:txXfrm>
    </dsp:sp>
    <dsp:sp modelId="{FB6CB99E-B6ED-46B7-8181-A5793DDAAD8E}">
      <dsp:nvSpPr>
        <dsp:cNvPr id="0" name=""/>
        <dsp:cNvSpPr/>
      </dsp:nvSpPr>
      <dsp:spPr>
        <a:xfrm>
          <a:off x="4737839" y="1508346"/>
          <a:ext cx="3222911" cy="4694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US" sz="1400" kern="1200" dirty="0"/>
            <a:t>Influence of maternal toxicity on miscarriages and delayed ossification</a:t>
          </a:r>
        </a:p>
      </dsp:txBody>
      <dsp:txXfrm>
        <a:off x="4751587" y="1522094"/>
        <a:ext cx="3195415" cy="441905"/>
      </dsp:txXfrm>
    </dsp:sp>
    <dsp:sp modelId="{CFC13255-C982-426C-8A99-3C34A697F104}">
      <dsp:nvSpPr>
        <dsp:cNvPr id="0" name=""/>
        <dsp:cNvSpPr/>
      </dsp:nvSpPr>
      <dsp:spPr>
        <a:xfrm>
          <a:off x="4737839" y="2049963"/>
          <a:ext cx="3222911" cy="4694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US" sz="1400" kern="1200" dirty="0"/>
            <a:t>(</a:t>
          </a:r>
          <a:r>
            <a:rPr lang="en-US" sz="1400" kern="1200" dirty="0" err="1"/>
            <a:t>Ir</a:t>
          </a:r>
          <a:r>
            <a:rPr lang="en-US" sz="1400" kern="1200" dirty="0"/>
            <a:t>)reversibility of delayed ossification</a:t>
          </a:r>
        </a:p>
      </dsp:txBody>
      <dsp:txXfrm>
        <a:off x="4751587" y="2063711"/>
        <a:ext cx="3195415" cy="441905"/>
      </dsp:txXfrm>
    </dsp:sp>
    <dsp:sp modelId="{FD1D8DF0-1831-46DC-A698-38A543D1DB6B}">
      <dsp:nvSpPr>
        <dsp:cNvPr id="0" name=""/>
        <dsp:cNvSpPr/>
      </dsp:nvSpPr>
      <dsp:spPr>
        <a:xfrm>
          <a:off x="4737839" y="2591580"/>
          <a:ext cx="3222911" cy="46940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US" sz="1400" kern="1200" dirty="0"/>
            <a:t>Comparative data for all 10 Sb substances</a:t>
          </a:r>
        </a:p>
      </dsp:txBody>
      <dsp:txXfrm>
        <a:off x="4751587" y="2605328"/>
        <a:ext cx="3195415" cy="44190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CD65A5-135C-446B-9B77-5D1A04561740}">
      <dsp:nvSpPr>
        <dsp:cNvPr id="0" name=""/>
        <dsp:cNvSpPr/>
      </dsp:nvSpPr>
      <dsp:spPr>
        <a:xfrm>
          <a:off x="1364" y="1397584"/>
          <a:ext cx="3693343" cy="63400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10 substances</a:t>
          </a:r>
        </a:p>
      </dsp:txBody>
      <dsp:txXfrm>
        <a:off x="19933" y="1416153"/>
        <a:ext cx="3656205" cy="596869"/>
      </dsp:txXfrm>
    </dsp:sp>
    <dsp:sp modelId="{9268918B-2FC0-4199-9E23-F67C2C1F8C57}">
      <dsp:nvSpPr>
        <dsp:cNvPr id="0" name=""/>
        <dsp:cNvSpPr/>
      </dsp:nvSpPr>
      <dsp:spPr>
        <a:xfrm>
          <a:off x="1364" y="698996"/>
          <a:ext cx="1772237" cy="63400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Oral dietary or gavage  exposure</a:t>
          </a:r>
        </a:p>
      </dsp:txBody>
      <dsp:txXfrm>
        <a:off x="19933" y="717565"/>
        <a:ext cx="1735099" cy="596869"/>
      </dsp:txXfrm>
    </dsp:sp>
    <dsp:sp modelId="{00DB3091-6EB7-482E-B5E1-C75A8E65DB26}">
      <dsp:nvSpPr>
        <dsp:cNvPr id="0" name=""/>
        <dsp:cNvSpPr/>
      </dsp:nvSpPr>
      <dsp:spPr>
        <a:xfrm>
          <a:off x="1364" y="408"/>
          <a:ext cx="1772237" cy="63400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18 males and females /</a:t>
          </a:r>
          <a:r>
            <a:rPr lang="en-US" sz="1500" kern="1200" dirty="0" err="1"/>
            <a:t>subst</a:t>
          </a:r>
          <a:endParaRPr lang="en-US" sz="1500" kern="1200" dirty="0"/>
        </a:p>
      </dsp:txBody>
      <dsp:txXfrm>
        <a:off x="19933" y="18977"/>
        <a:ext cx="1735099" cy="596869"/>
      </dsp:txXfrm>
    </dsp:sp>
    <dsp:sp modelId="{7485D3F1-F86E-4314-AEB9-59E1E443CA34}">
      <dsp:nvSpPr>
        <dsp:cNvPr id="0" name=""/>
        <dsp:cNvSpPr/>
      </dsp:nvSpPr>
      <dsp:spPr>
        <a:xfrm>
          <a:off x="1922469" y="698996"/>
          <a:ext cx="1772237" cy="63400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3 treatment intensities</a:t>
          </a:r>
        </a:p>
      </dsp:txBody>
      <dsp:txXfrm>
        <a:off x="1941038" y="717565"/>
        <a:ext cx="1735099" cy="596869"/>
      </dsp:txXfrm>
    </dsp:sp>
    <dsp:sp modelId="{82DE165A-A6DA-4028-9178-50915EE66E1D}">
      <dsp:nvSpPr>
        <dsp:cNvPr id="0" name=""/>
        <dsp:cNvSpPr/>
      </dsp:nvSpPr>
      <dsp:spPr>
        <a:xfrm>
          <a:off x="1922469" y="408"/>
          <a:ext cx="1772237" cy="63400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2 weeks</a:t>
          </a:r>
        </a:p>
      </dsp:txBody>
      <dsp:txXfrm>
        <a:off x="1941038" y="18977"/>
        <a:ext cx="1735099" cy="59686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CD636E-3258-4E24-8604-44DED25B6439}">
      <dsp:nvSpPr>
        <dsp:cNvPr id="0" name=""/>
        <dsp:cNvSpPr/>
      </dsp:nvSpPr>
      <dsp:spPr>
        <a:xfrm>
          <a:off x="0" y="0"/>
          <a:ext cx="1939785" cy="360219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Current proposal</a:t>
          </a:r>
        </a:p>
        <a:p>
          <a:pPr marL="0" lvl="0" indent="0" algn="ctr" defTabSz="622300">
            <a:lnSpc>
              <a:spcPct val="90000"/>
            </a:lnSpc>
            <a:spcBef>
              <a:spcPct val="0"/>
            </a:spcBef>
            <a:spcAft>
              <a:spcPct val="35000"/>
            </a:spcAft>
            <a:buNone/>
          </a:pPr>
          <a:r>
            <a:rPr lang="en-US" sz="1400" kern="1200" dirty="0"/>
            <a:t>1 sample</a:t>
          </a:r>
        </a:p>
      </dsp:txBody>
      <dsp:txXfrm>
        <a:off x="0" y="0"/>
        <a:ext cx="1939785" cy="1080657"/>
      </dsp:txXfrm>
    </dsp:sp>
    <dsp:sp modelId="{D1EDBD86-A5D2-4CBD-AE2E-756AFBF3C3AB}">
      <dsp:nvSpPr>
        <dsp:cNvPr id="0" name=""/>
        <dsp:cNvSpPr/>
      </dsp:nvSpPr>
      <dsp:spPr>
        <a:xfrm>
          <a:off x="196942" y="1081712"/>
          <a:ext cx="1551828" cy="108611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l" defTabSz="466725">
            <a:lnSpc>
              <a:spcPct val="90000"/>
            </a:lnSpc>
            <a:spcBef>
              <a:spcPct val="0"/>
            </a:spcBef>
            <a:spcAft>
              <a:spcPct val="35000"/>
            </a:spcAft>
            <a:buNone/>
          </a:pPr>
          <a:r>
            <a:rPr lang="en-US" sz="1050" kern="1200" dirty="0"/>
            <a:t>Cost effective : 6000 €</a:t>
          </a:r>
        </a:p>
        <a:p>
          <a:pPr marL="0" lvl="0" indent="0" algn="l" defTabSz="466725">
            <a:lnSpc>
              <a:spcPct val="90000"/>
            </a:lnSpc>
            <a:spcBef>
              <a:spcPct val="0"/>
            </a:spcBef>
            <a:spcAft>
              <a:spcPct val="35000"/>
            </a:spcAft>
            <a:buNone/>
          </a:pPr>
          <a:r>
            <a:rPr lang="en-US" sz="1050" kern="1200" dirty="0"/>
            <a:t>Time efficient</a:t>
          </a:r>
        </a:p>
        <a:p>
          <a:pPr marL="0" lvl="0" indent="0" algn="l" defTabSz="466725">
            <a:lnSpc>
              <a:spcPct val="90000"/>
            </a:lnSpc>
            <a:spcBef>
              <a:spcPct val="0"/>
            </a:spcBef>
            <a:spcAft>
              <a:spcPct val="35000"/>
            </a:spcAft>
            <a:buNone/>
          </a:pPr>
          <a:r>
            <a:rPr lang="en-US" sz="1050" kern="1200" dirty="0"/>
            <a:t>Ratio Sb blood level/ Sb absorbed</a:t>
          </a:r>
        </a:p>
        <a:p>
          <a:pPr marL="0" lvl="0" indent="0" algn="ctr" defTabSz="466725">
            <a:lnSpc>
              <a:spcPct val="90000"/>
            </a:lnSpc>
            <a:spcBef>
              <a:spcPct val="0"/>
            </a:spcBef>
            <a:spcAft>
              <a:spcPct val="35000"/>
            </a:spcAft>
            <a:buNone/>
          </a:pPr>
          <a:endParaRPr lang="en-US" sz="1050" kern="1200" dirty="0"/>
        </a:p>
      </dsp:txBody>
      <dsp:txXfrm>
        <a:off x="228753" y="1113523"/>
        <a:ext cx="1488206" cy="1022488"/>
      </dsp:txXfrm>
    </dsp:sp>
    <dsp:sp modelId="{F964A4E7-30F4-4C77-9EC0-B4F208DF1392}">
      <dsp:nvSpPr>
        <dsp:cNvPr id="0" name=""/>
        <dsp:cNvSpPr/>
      </dsp:nvSpPr>
      <dsp:spPr>
        <a:xfrm>
          <a:off x="196942" y="2334916"/>
          <a:ext cx="1551828" cy="1086110"/>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l" defTabSz="466725">
            <a:lnSpc>
              <a:spcPct val="90000"/>
            </a:lnSpc>
            <a:spcBef>
              <a:spcPct val="0"/>
            </a:spcBef>
            <a:spcAft>
              <a:spcPct val="35000"/>
            </a:spcAft>
            <a:buNone/>
          </a:pPr>
          <a:r>
            <a:rPr lang="en-US" sz="1050" kern="1200" dirty="0"/>
            <a:t>Limits data on TK</a:t>
          </a:r>
        </a:p>
        <a:p>
          <a:pPr marL="0" lvl="0" indent="0" algn="l" defTabSz="466725">
            <a:lnSpc>
              <a:spcPct val="90000"/>
            </a:lnSpc>
            <a:spcBef>
              <a:spcPct val="0"/>
            </a:spcBef>
            <a:spcAft>
              <a:spcPct val="35000"/>
            </a:spcAft>
            <a:buNone/>
          </a:pPr>
          <a:r>
            <a:rPr lang="en-US" sz="1050" kern="1200" dirty="0"/>
            <a:t>Limits possibility of adjustments for </a:t>
          </a:r>
          <a:r>
            <a:rPr lang="en-US" sz="1050" kern="1200" dirty="0" err="1"/>
            <a:t>futher</a:t>
          </a:r>
          <a:r>
            <a:rPr lang="en-US" sz="1050" kern="1200" dirty="0"/>
            <a:t> studies</a:t>
          </a:r>
        </a:p>
      </dsp:txBody>
      <dsp:txXfrm>
        <a:off x="228753" y="2366727"/>
        <a:ext cx="1488206" cy="1022488"/>
      </dsp:txXfrm>
    </dsp:sp>
    <dsp:sp modelId="{1386E365-A396-4A36-9CD4-8B1E436F1274}">
      <dsp:nvSpPr>
        <dsp:cNvPr id="0" name=""/>
        <dsp:cNvSpPr/>
      </dsp:nvSpPr>
      <dsp:spPr>
        <a:xfrm>
          <a:off x="2088233" y="0"/>
          <a:ext cx="2304252" cy="360219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Option 2</a:t>
          </a:r>
        </a:p>
        <a:p>
          <a:pPr marL="0" lvl="0" indent="0" algn="ctr" defTabSz="622300">
            <a:lnSpc>
              <a:spcPct val="90000"/>
            </a:lnSpc>
            <a:spcBef>
              <a:spcPct val="0"/>
            </a:spcBef>
            <a:spcAft>
              <a:spcPct val="35000"/>
            </a:spcAft>
            <a:buNone/>
          </a:pPr>
          <a:r>
            <a:rPr lang="en-US" sz="1400" kern="1200" dirty="0"/>
            <a:t>2 times 6 samples</a:t>
          </a:r>
        </a:p>
        <a:p>
          <a:pPr marL="0" lvl="0" indent="0" algn="ctr" defTabSz="622300">
            <a:lnSpc>
              <a:spcPct val="90000"/>
            </a:lnSpc>
            <a:spcBef>
              <a:spcPct val="0"/>
            </a:spcBef>
            <a:spcAft>
              <a:spcPct val="35000"/>
            </a:spcAft>
            <a:buNone/>
          </a:pPr>
          <a:r>
            <a:rPr lang="en-US" sz="1400" kern="1200" dirty="0"/>
            <a:t>Day 1 and D14</a:t>
          </a:r>
        </a:p>
      </dsp:txBody>
      <dsp:txXfrm>
        <a:off x="2088233" y="0"/>
        <a:ext cx="2304252" cy="1080657"/>
      </dsp:txXfrm>
    </dsp:sp>
    <dsp:sp modelId="{348B3117-6856-43C1-9792-1A25B7B055A5}">
      <dsp:nvSpPr>
        <dsp:cNvPr id="0" name=""/>
        <dsp:cNvSpPr/>
      </dsp:nvSpPr>
      <dsp:spPr>
        <a:xfrm>
          <a:off x="2160240" y="1091685"/>
          <a:ext cx="2103689" cy="108611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l" defTabSz="466725">
            <a:lnSpc>
              <a:spcPct val="90000"/>
            </a:lnSpc>
            <a:spcBef>
              <a:spcPct val="0"/>
            </a:spcBef>
            <a:spcAft>
              <a:spcPct val="35000"/>
            </a:spcAft>
            <a:buNone/>
          </a:pPr>
          <a:r>
            <a:rPr lang="en-US" sz="1050" kern="1200" dirty="0"/>
            <a:t>Sb TK </a:t>
          </a:r>
        </a:p>
        <a:p>
          <a:pPr marL="0" lvl="0" indent="0" algn="l" defTabSz="466725">
            <a:lnSpc>
              <a:spcPct val="90000"/>
            </a:lnSpc>
            <a:spcBef>
              <a:spcPct val="0"/>
            </a:spcBef>
            <a:spcAft>
              <a:spcPct val="35000"/>
            </a:spcAft>
            <a:buFont typeface="Arial" panose="020B0604020202020204" pitchFamily="34" charset="0"/>
            <a:buNone/>
          </a:pPr>
          <a:r>
            <a:rPr lang="en-US" sz="1050" kern="1200" dirty="0"/>
            <a:t>Identification of </a:t>
          </a:r>
          <a:r>
            <a:rPr lang="en-US" sz="1050" kern="1200" dirty="0" err="1"/>
            <a:t>Cmax</a:t>
          </a:r>
          <a:endParaRPr lang="en-US" sz="1050" kern="1200" dirty="0"/>
        </a:p>
        <a:p>
          <a:pPr marL="0" lvl="0" indent="0" algn="l" defTabSz="466725">
            <a:lnSpc>
              <a:spcPct val="90000"/>
            </a:lnSpc>
            <a:spcBef>
              <a:spcPct val="0"/>
            </a:spcBef>
            <a:spcAft>
              <a:spcPct val="35000"/>
            </a:spcAft>
            <a:buFont typeface="Arial" panose="020B0604020202020204" pitchFamily="34" charset="0"/>
            <a:buNone/>
          </a:pPr>
          <a:r>
            <a:rPr lang="en-US" sz="1050" kern="1200" dirty="0"/>
            <a:t>Identification of potential accumulation</a:t>
          </a:r>
        </a:p>
        <a:p>
          <a:pPr marL="0" lvl="0" indent="0" algn="l" defTabSz="466725">
            <a:lnSpc>
              <a:spcPct val="90000"/>
            </a:lnSpc>
            <a:spcBef>
              <a:spcPct val="0"/>
            </a:spcBef>
            <a:spcAft>
              <a:spcPct val="35000"/>
            </a:spcAft>
            <a:buFont typeface="Arial" panose="020B0604020202020204" pitchFamily="34" charset="0"/>
            <a:buNone/>
          </a:pPr>
          <a:r>
            <a:rPr lang="en-US" sz="1050" kern="1200" dirty="0"/>
            <a:t>Adjustment of dietary regimens for further studies</a:t>
          </a:r>
        </a:p>
      </dsp:txBody>
      <dsp:txXfrm>
        <a:off x="2192051" y="1123496"/>
        <a:ext cx="2040067" cy="1022488"/>
      </dsp:txXfrm>
    </dsp:sp>
    <dsp:sp modelId="{3A25E803-2ACA-43D7-95F3-25C847271250}">
      <dsp:nvSpPr>
        <dsp:cNvPr id="0" name=""/>
        <dsp:cNvSpPr/>
      </dsp:nvSpPr>
      <dsp:spPr>
        <a:xfrm>
          <a:off x="2232245" y="2334916"/>
          <a:ext cx="2016228" cy="1086110"/>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l" defTabSz="466725">
            <a:lnSpc>
              <a:spcPct val="90000"/>
            </a:lnSpc>
            <a:spcBef>
              <a:spcPct val="0"/>
            </a:spcBef>
            <a:spcAft>
              <a:spcPct val="35000"/>
            </a:spcAft>
            <a:buNone/>
          </a:pPr>
          <a:r>
            <a:rPr lang="en-US" sz="1050" kern="1200" dirty="0"/>
            <a:t>Additional cost for  sampling </a:t>
          </a:r>
        </a:p>
        <a:p>
          <a:pPr marL="0" lvl="0" indent="0" algn="l" defTabSz="466725">
            <a:lnSpc>
              <a:spcPct val="90000"/>
            </a:lnSpc>
            <a:spcBef>
              <a:spcPct val="0"/>
            </a:spcBef>
            <a:spcAft>
              <a:spcPct val="35000"/>
            </a:spcAft>
            <a:buNone/>
          </a:pPr>
          <a:r>
            <a:rPr lang="en-US" sz="1050" kern="1200" dirty="0"/>
            <a:t>6000x12= 72 000 €</a:t>
          </a:r>
        </a:p>
        <a:p>
          <a:pPr marL="0" lvl="0" indent="0" algn="l" defTabSz="466725">
            <a:lnSpc>
              <a:spcPct val="90000"/>
            </a:lnSpc>
            <a:spcBef>
              <a:spcPct val="0"/>
            </a:spcBef>
            <a:spcAft>
              <a:spcPct val="35000"/>
            </a:spcAft>
            <a:buNone/>
          </a:pPr>
          <a:r>
            <a:rPr lang="en-US" sz="1050" kern="1200" dirty="0"/>
            <a:t>Additional cost for number of sample analysis (200 to 1500 </a:t>
          </a:r>
          <a:r>
            <a:rPr lang="en-US" sz="1050" kern="1200" dirty="0" err="1"/>
            <a:t>sampls</a:t>
          </a:r>
          <a:r>
            <a:rPr lang="en-US" sz="1050" kern="1200" dirty="0"/>
            <a:t>)</a:t>
          </a:r>
        </a:p>
      </dsp:txBody>
      <dsp:txXfrm>
        <a:off x="2264056" y="2366727"/>
        <a:ext cx="1952606" cy="1022488"/>
      </dsp:txXfrm>
    </dsp:sp>
    <dsp:sp modelId="{DBF96D74-3A60-434F-BC40-88884A9B1AF9}">
      <dsp:nvSpPr>
        <dsp:cNvPr id="0" name=""/>
        <dsp:cNvSpPr/>
      </dsp:nvSpPr>
      <dsp:spPr>
        <a:xfrm>
          <a:off x="4537970" y="0"/>
          <a:ext cx="1939785" cy="360219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Option 3</a:t>
          </a:r>
        </a:p>
        <a:p>
          <a:pPr marL="0" lvl="0" indent="0" algn="ctr" defTabSz="622300">
            <a:lnSpc>
              <a:spcPct val="90000"/>
            </a:lnSpc>
            <a:spcBef>
              <a:spcPct val="0"/>
            </a:spcBef>
            <a:spcAft>
              <a:spcPct val="35000"/>
            </a:spcAft>
            <a:buNone/>
          </a:pPr>
          <a:r>
            <a:rPr lang="en-US" sz="1400" kern="1200" dirty="0"/>
            <a:t>? </a:t>
          </a:r>
        </a:p>
      </dsp:txBody>
      <dsp:txXfrm>
        <a:off x="4537970" y="0"/>
        <a:ext cx="1939785" cy="1080657"/>
      </dsp:txXfrm>
    </dsp:sp>
    <dsp:sp modelId="{43BA874C-1B95-410C-B24B-2C01087C79D5}">
      <dsp:nvSpPr>
        <dsp:cNvPr id="0" name=""/>
        <dsp:cNvSpPr/>
      </dsp:nvSpPr>
      <dsp:spPr>
        <a:xfrm>
          <a:off x="4731948" y="1081712"/>
          <a:ext cx="1551828" cy="108611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14300" rIns="152400" bIns="114300" numCol="1" spcCol="1270" anchor="ctr" anchorCtr="0">
          <a:noAutofit/>
        </a:bodyPr>
        <a:lstStyle/>
        <a:p>
          <a:pPr marL="0" lvl="0" indent="0" algn="ctr" defTabSz="2667000">
            <a:lnSpc>
              <a:spcPct val="90000"/>
            </a:lnSpc>
            <a:spcBef>
              <a:spcPct val="0"/>
            </a:spcBef>
            <a:spcAft>
              <a:spcPct val="35000"/>
            </a:spcAft>
            <a:buNone/>
          </a:pPr>
          <a:r>
            <a:rPr lang="en-US" sz="6000" kern="1200" dirty="0"/>
            <a:t>?</a:t>
          </a:r>
        </a:p>
      </dsp:txBody>
      <dsp:txXfrm>
        <a:off x="4763759" y="1113523"/>
        <a:ext cx="1488206" cy="1022488"/>
      </dsp:txXfrm>
    </dsp:sp>
    <dsp:sp modelId="{0BE7261B-C070-45F8-99E0-5608FE0111A2}">
      <dsp:nvSpPr>
        <dsp:cNvPr id="0" name=""/>
        <dsp:cNvSpPr/>
      </dsp:nvSpPr>
      <dsp:spPr>
        <a:xfrm>
          <a:off x="4731948" y="2334916"/>
          <a:ext cx="1551828" cy="1086110"/>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14300" rIns="152400" bIns="114300" numCol="1" spcCol="1270" anchor="ctr" anchorCtr="0">
          <a:noAutofit/>
        </a:bodyPr>
        <a:lstStyle/>
        <a:p>
          <a:pPr marL="0" lvl="0" indent="0" algn="ctr" defTabSz="2667000">
            <a:lnSpc>
              <a:spcPct val="90000"/>
            </a:lnSpc>
            <a:spcBef>
              <a:spcPct val="0"/>
            </a:spcBef>
            <a:spcAft>
              <a:spcPct val="35000"/>
            </a:spcAft>
            <a:buNone/>
          </a:pPr>
          <a:r>
            <a:rPr lang="en-US" sz="6000" kern="1200" dirty="0"/>
            <a:t>?</a:t>
          </a:r>
        </a:p>
      </dsp:txBody>
      <dsp:txXfrm>
        <a:off x="4763759" y="2366727"/>
        <a:ext cx="1488206" cy="102248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CD636E-3258-4E24-8604-44DED25B6439}">
      <dsp:nvSpPr>
        <dsp:cNvPr id="0" name=""/>
        <dsp:cNvSpPr/>
      </dsp:nvSpPr>
      <dsp:spPr>
        <a:xfrm>
          <a:off x="35851" y="0"/>
          <a:ext cx="2684837" cy="360219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Option 1:</a:t>
          </a:r>
        </a:p>
        <a:p>
          <a:pPr marL="0" lvl="0" indent="0" algn="ctr" defTabSz="622300">
            <a:lnSpc>
              <a:spcPct val="90000"/>
            </a:lnSpc>
            <a:spcBef>
              <a:spcPct val="0"/>
            </a:spcBef>
            <a:spcAft>
              <a:spcPct val="35000"/>
            </a:spcAft>
            <a:buNone/>
          </a:pPr>
          <a:r>
            <a:rPr lang="en-US" sz="1400" kern="1200" dirty="0"/>
            <a:t>Sb total only</a:t>
          </a:r>
        </a:p>
      </dsp:txBody>
      <dsp:txXfrm>
        <a:off x="35851" y="0"/>
        <a:ext cx="2684837" cy="1080657"/>
      </dsp:txXfrm>
    </dsp:sp>
    <dsp:sp modelId="{D1EDBD86-A5D2-4CBD-AE2E-756AFBF3C3AB}">
      <dsp:nvSpPr>
        <dsp:cNvPr id="0" name=""/>
        <dsp:cNvSpPr/>
      </dsp:nvSpPr>
      <dsp:spPr>
        <a:xfrm>
          <a:off x="81284" y="1080800"/>
          <a:ext cx="2525616" cy="182072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l" defTabSz="488950">
            <a:lnSpc>
              <a:spcPct val="90000"/>
            </a:lnSpc>
            <a:spcBef>
              <a:spcPct val="0"/>
            </a:spcBef>
            <a:spcAft>
              <a:spcPct val="35000"/>
            </a:spcAft>
            <a:buNone/>
          </a:pPr>
          <a:r>
            <a:rPr lang="en-US" sz="1100" kern="1200" dirty="0"/>
            <a:t>Cost effective</a:t>
          </a:r>
        </a:p>
        <a:p>
          <a:pPr marL="0" lvl="0" indent="0" algn="l" defTabSz="488950">
            <a:lnSpc>
              <a:spcPct val="90000"/>
            </a:lnSpc>
            <a:spcBef>
              <a:spcPct val="0"/>
            </a:spcBef>
            <a:spcAft>
              <a:spcPct val="35000"/>
            </a:spcAft>
            <a:buNone/>
          </a:pPr>
          <a:r>
            <a:rPr lang="en-US" sz="1100" kern="1200" dirty="0"/>
            <a:t>Time efficient</a:t>
          </a:r>
        </a:p>
        <a:p>
          <a:pPr marL="0" lvl="0" indent="0" algn="l" defTabSz="488950">
            <a:lnSpc>
              <a:spcPct val="90000"/>
            </a:lnSpc>
            <a:spcBef>
              <a:spcPct val="0"/>
            </a:spcBef>
            <a:spcAft>
              <a:spcPct val="35000"/>
            </a:spcAft>
            <a:buNone/>
          </a:pPr>
          <a:r>
            <a:rPr lang="en-US" sz="1100" kern="1200" dirty="0"/>
            <a:t>At Covance site</a:t>
          </a:r>
        </a:p>
        <a:p>
          <a:pPr marL="0" lvl="0" indent="0" algn="l" defTabSz="488950">
            <a:lnSpc>
              <a:spcPct val="90000"/>
            </a:lnSpc>
            <a:spcBef>
              <a:spcPct val="0"/>
            </a:spcBef>
            <a:spcAft>
              <a:spcPct val="35000"/>
            </a:spcAft>
            <a:buNone/>
          </a:pPr>
          <a:r>
            <a:rPr lang="en-US" sz="1100" kern="1200" dirty="0"/>
            <a:t>ICP-MS Method </a:t>
          </a:r>
        </a:p>
        <a:p>
          <a:pPr marL="0" lvl="0" indent="0" algn="l" defTabSz="488950">
            <a:lnSpc>
              <a:spcPct val="90000"/>
            </a:lnSpc>
            <a:spcBef>
              <a:spcPct val="0"/>
            </a:spcBef>
            <a:spcAft>
              <a:spcPct val="35000"/>
            </a:spcAft>
            <a:buNone/>
          </a:pPr>
          <a:r>
            <a:rPr lang="en-US" sz="1100" kern="1200" dirty="0"/>
            <a:t>Relation between all Sb species and effect</a:t>
          </a:r>
        </a:p>
        <a:p>
          <a:pPr marL="0" lvl="0" indent="0" algn="l" defTabSz="488950">
            <a:lnSpc>
              <a:spcPct val="90000"/>
            </a:lnSpc>
            <a:spcBef>
              <a:spcPct val="0"/>
            </a:spcBef>
            <a:spcAft>
              <a:spcPct val="35000"/>
            </a:spcAft>
            <a:buNone/>
          </a:pPr>
          <a:r>
            <a:rPr lang="en-US" sz="1100" kern="1200" dirty="0"/>
            <a:t>Quote estimated to100 000 € for 12 samples/animal to be confirmed, &lt; 50 000 € for 1 sample/animal</a:t>
          </a:r>
        </a:p>
      </dsp:txBody>
      <dsp:txXfrm>
        <a:off x="134611" y="1134127"/>
        <a:ext cx="2418962" cy="1714074"/>
      </dsp:txXfrm>
    </dsp:sp>
    <dsp:sp modelId="{F964A4E7-30F4-4C77-9EC0-B4F208DF1392}">
      <dsp:nvSpPr>
        <dsp:cNvPr id="0" name=""/>
        <dsp:cNvSpPr/>
      </dsp:nvSpPr>
      <dsp:spPr>
        <a:xfrm>
          <a:off x="81284" y="2970917"/>
          <a:ext cx="2525616" cy="451021"/>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l" defTabSz="488950">
            <a:lnSpc>
              <a:spcPct val="90000"/>
            </a:lnSpc>
            <a:spcBef>
              <a:spcPct val="0"/>
            </a:spcBef>
            <a:spcAft>
              <a:spcPct val="35000"/>
            </a:spcAft>
            <a:buNone/>
          </a:pPr>
          <a:r>
            <a:rPr lang="en-US" sz="1100" kern="1200" dirty="0"/>
            <a:t>No relation between effects  and responsible ion </a:t>
          </a:r>
        </a:p>
      </dsp:txBody>
      <dsp:txXfrm>
        <a:off x="94494" y="2984127"/>
        <a:ext cx="2499196" cy="424601"/>
      </dsp:txXfrm>
    </dsp:sp>
    <dsp:sp modelId="{1386E365-A396-4A36-9CD4-8B1E436F1274}">
      <dsp:nvSpPr>
        <dsp:cNvPr id="0" name=""/>
        <dsp:cNvSpPr/>
      </dsp:nvSpPr>
      <dsp:spPr>
        <a:xfrm>
          <a:off x="2887873" y="0"/>
          <a:ext cx="2684837" cy="360219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Option 2</a:t>
          </a:r>
        </a:p>
        <a:p>
          <a:pPr marL="0" lvl="0" indent="0" algn="ctr" defTabSz="622300">
            <a:lnSpc>
              <a:spcPct val="90000"/>
            </a:lnSpc>
            <a:spcBef>
              <a:spcPct val="0"/>
            </a:spcBef>
            <a:spcAft>
              <a:spcPct val="35000"/>
            </a:spcAft>
            <a:buNone/>
          </a:pPr>
          <a:r>
            <a:rPr lang="en-US" sz="1400" kern="1200" dirty="0"/>
            <a:t>Sb Total, Sb III, Sb V</a:t>
          </a:r>
        </a:p>
      </dsp:txBody>
      <dsp:txXfrm>
        <a:off x="2887873" y="0"/>
        <a:ext cx="2684837" cy="1080657"/>
      </dsp:txXfrm>
    </dsp:sp>
    <dsp:sp modelId="{348B3117-6856-43C1-9792-1A25B7B055A5}">
      <dsp:nvSpPr>
        <dsp:cNvPr id="0" name=""/>
        <dsp:cNvSpPr/>
      </dsp:nvSpPr>
      <dsp:spPr>
        <a:xfrm>
          <a:off x="2967484" y="1080964"/>
          <a:ext cx="2525616" cy="54534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l" defTabSz="488950">
            <a:lnSpc>
              <a:spcPct val="90000"/>
            </a:lnSpc>
            <a:spcBef>
              <a:spcPct val="0"/>
            </a:spcBef>
            <a:spcAft>
              <a:spcPct val="35000"/>
            </a:spcAft>
            <a:buNone/>
          </a:pPr>
          <a:r>
            <a:rPr lang="en-US" sz="1100" kern="1200" dirty="0"/>
            <a:t>Relation between each species and effects</a:t>
          </a:r>
        </a:p>
      </dsp:txBody>
      <dsp:txXfrm>
        <a:off x="2983456" y="1096936"/>
        <a:ext cx="2493672" cy="513397"/>
      </dsp:txXfrm>
    </dsp:sp>
    <dsp:sp modelId="{3A25E803-2ACA-43D7-95F3-25C847271250}">
      <dsp:nvSpPr>
        <dsp:cNvPr id="0" name=""/>
        <dsp:cNvSpPr/>
      </dsp:nvSpPr>
      <dsp:spPr>
        <a:xfrm>
          <a:off x="2967484" y="1710204"/>
          <a:ext cx="2525616" cy="1711571"/>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l" defTabSz="488950">
            <a:lnSpc>
              <a:spcPct val="90000"/>
            </a:lnSpc>
            <a:spcBef>
              <a:spcPct val="0"/>
            </a:spcBef>
            <a:spcAft>
              <a:spcPct val="35000"/>
            </a:spcAft>
            <a:buNone/>
          </a:pPr>
          <a:r>
            <a:rPr lang="en-US" sz="1100" kern="1200" dirty="0"/>
            <a:t>Not feasible at Covance site</a:t>
          </a:r>
        </a:p>
        <a:p>
          <a:pPr marL="0" lvl="0" indent="0" algn="l" defTabSz="488950">
            <a:lnSpc>
              <a:spcPct val="90000"/>
            </a:lnSpc>
            <a:spcBef>
              <a:spcPct val="0"/>
            </a:spcBef>
            <a:spcAft>
              <a:spcPct val="35000"/>
            </a:spcAft>
            <a:buNone/>
          </a:pPr>
          <a:r>
            <a:rPr lang="en-US" sz="1100" kern="1200" dirty="0"/>
            <a:t>Significant additional cost to develop the method </a:t>
          </a:r>
        </a:p>
        <a:p>
          <a:pPr marL="0" lvl="0" indent="0" algn="l" defTabSz="488950">
            <a:lnSpc>
              <a:spcPct val="90000"/>
            </a:lnSpc>
            <a:spcBef>
              <a:spcPct val="0"/>
            </a:spcBef>
            <a:spcAft>
              <a:spcPct val="35000"/>
            </a:spcAft>
            <a:buNone/>
          </a:pPr>
          <a:r>
            <a:rPr lang="en-US" sz="1100" kern="1200" dirty="0"/>
            <a:t>Require HPLC ICP MS equipment</a:t>
          </a:r>
        </a:p>
        <a:p>
          <a:pPr marL="0" lvl="0" indent="0" algn="l" defTabSz="488950">
            <a:lnSpc>
              <a:spcPct val="90000"/>
            </a:lnSpc>
            <a:spcBef>
              <a:spcPct val="0"/>
            </a:spcBef>
            <a:spcAft>
              <a:spcPct val="35000"/>
            </a:spcAft>
            <a:buNone/>
          </a:pPr>
          <a:r>
            <a:rPr lang="en-US" sz="1100" kern="1200" dirty="0"/>
            <a:t>220 000 € for 12 samples/animal</a:t>
          </a:r>
        </a:p>
        <a:p>
          <a:pPr marL="0" lvl="0" indent="0" algn="l" defTabSz="488950">
            <a:lnSpc>
              <a:spcPct val="90000"/>
            </a:lnSpc>
            <a:spcBef>
              <a:spcPct val="0"/>
            </a:spcBef>
            <a:spcAft>
              <a:spcPct val="35000"/>
            </a:spcAft>
            <a:buNone/>
          </a:pPr>
          <a:r>
            <a:rPr lang="en-US" sz="1100" kern="1200" dirty="0"/>
            <a:t>70 000 € for 1 sample/animal</a:t>
          </a:r>
        </a:p>
      </dsp:txBody>
      <dsp:txXfrm>
        <a:off x="3017614" y="1760334"/>
        <a:ext cx="2425356" cy="1611311"/>
      </dsp:txXfrm>
    </dsp:sp>
    <dsp:sp modelId="{DBF96D74-3A60-434F-BC40-88884A9B1AF9}">
      <dsp:nvSpPr>
        <dsp:cNvPr id="0" name=""/>
        <dsp:cNvSpPr/>
      </dsp:nvSpPr>
      <dsp:spPr>
        <a:xfrm>
          <a:off x="5774074" y="0"/>
          <a:ext cx="1383819" cy="360219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Option 3</a:t>
          </a:r>
        </a:p>
        <a:p>
          <a:pPr marL="0" lvl="0" indent="0" algn="ctr" defTabSz="622300">
            <a:lnSpc>
              <a:spcPct val="90000"/>
            </a:lnSpc>
            <a:spcBef>
              <a:spcPct val="0"/>
            </a:spcBef>
            <a:spcAft>
              <a:spcPct val="35000"/>
            </a:spcAft>
            <a:buNone/>
          </a:pPr>
          <a:r>
            <a:rPr lang="en-US" sz="1400" kern="1200" dirty="0"/>
            <a:t>? </a:t>
          </a:r>
        </a:p>
      </dsp:txBody>
      <dsp:txXfrm>
        <a:off x="5774074" y="0"/>
        <a:ext cx="1383819" cy="1080657"/>
      </dsp:txXfrm>
    </dsp:sp>
    <dsp:sp modelId="{43BA874C-1B95-410C-B24B-2C01087C79D5}">
      <dsp:nvSpPr>
        <dsp:cNvPr id="0" name=""/>
        <dsp:cNvSpPr/>
      </dsp:nvSpPr>
      <dsp:spPr>
        <a:xfrm>
          <a:off x="5833973" y="1081712"/>
          <a:ext cx="1264021" cy="108611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14300" rIns="152400" bIns="114300" numCol="1" spcCol="1270" anchor="ctr" anchorCtr="0">
          <a:noAutofit/>
        </a:bodyPr>
        <a:lstStyle/>
        <a:p>
          <a:pPr marL="0" lvl="0" indent="0" algn="ctr" defTabSz="2667000">
            <a:lnSpc>
              <a:spcPct val="90000"/>
            </a:lnSpc>
            <a:spcBef>
              <a:spcPct val="0"/>
            </a:spcBef>
            <a:spcAft>
              <a:spcPct val="35000"/>
            </a:spcAft>
            <a:buNone/>
          </a:pPr>
          <a:r>
            <a:rPr lang="en-US" sz="6000" kern="1200" dirty="0"/>
            <a:t>?</a:t>
          </a:r>
        </a:p>
      </dsp:txBody>
      <dsp:txXfrm>
        <a:off x="5865784" y="1113523"/>
        <a:ext cx="1200399" cy="1022488"/>
      </dsp:txXfrm>
    </dsp:sp>
    <dsp:sp modelId="{0BE7261B-C070-45F8-99E0-5608FE0111A2}">
      <dsp:nvSpPr>
        <dsp:cNvPr id="0" name=""/>
        <dsp:cNvSpPr/>
      </dsp:nvSpPr>
      <dsp:spPr>
        <a:xfrm>
          <a:off x="5894876" y="2334916"/>
          <a:ext cx="1142215" cy="1086110"/>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14300" rIns="152400" bIns="114300" numCol="1" spcCol="1270" anchor="ctr" anchorCtr="0">
          <a:noAutofit/>
        </a:bodyPr>
        <a:lstStyle/>
        <a:p>
          <a:pPr marL="0" lvl="0" indent="0" algn="ctr" defTabSz="2667000">
            <a:lnSpc>
              <a:spcPct val="90000"/>
            </a:lnSpc>
            <a:spcBef>
              <a:spcPct val="0"/>
            </a:spcBef>
            <a:spcAft>
              <a:spcPct val="35000"/>
            </a:spcAft>
            <a:buNone/>
          </a:pPr>
          <a:r>
            <a:rPr lang="en-US" sz="6000" kern="1200" dirty="0"/>
            <a:t>?</a:t>
          </a:r>
        </a:p>
      </dsp:txBody>
      <dsp:txXfrm>
        <a:off x="5926687" y="2366727"/>
        <a:ext cx="1078593" cy="1022488"/>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architecture">
  <dgm:title val="Architecture Layout"/>
  <dgm:desc val="Use to show hierarchical relationships that build from the bottom up. This layout works well for showing architectural components or objects that build on other objects."/>
  <dgm:catLst>
    <dgm:cat type="hierarchy" pri="4500"/>
    <dgm:cat type="list" pri="24500"/>
    <dgm:cat type="relationship" pri="10500"/>
    <dgm:cat type="officeonline" pri="7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b"/>
        </dgm:alg>
      </dgm:if>
      <dgm:else name="Name3">
        <dgm:alg type="lin">
          <dgm:param type="linDir" val="fromR"/>
          <dgm:param type="nodeVertAlign" val="b"/>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B"/>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b"/>
              </dgm:alg>
            </dgm:if>
            <dgm:else name="Name1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B"/>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b"/>
                    </dgm:alg>
                  </dgm:if>
                  <dgm:else name="Name17">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B"/>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b"/>
                          </dgm:alg>
                        </dgm:if>
                        <dgm:else name="Name24">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B"/>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b"/>
                                </dgm:alg>
                              </dgm:if>
                              <dgm:else name="Name3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5928" cy="499745"/>
          </a:xfrm>
          <a:prstGeom prst="rect">
            <a:avLst/>
          </a:prstGeom>
        </p:spPr>
        <p:txBody>
          <a:bodyPr vert="horz" lIns="96350" tIns="48175" rIns="96350" bIns="48175" rtlCol="0"/>
          <a:lstStyle>
            <a:lvl1pPr algn="l">
              <a:defRPr sz="1300"/>
            </a:lvl1pPr>
          </a:lstStyle>
          <a:p>
            <a:endParaRPr lang="en-US"/>
          </a:p>
        </p:txBody>
      </p:sp>
      <p:sp>
        <p:nvSpPr>
          <p:cNvPr id="3" name="Date Placeholder 2"/>
          <p:cNvSpPr>
            <a:spLocks noGrp="1"/>
          </p:cNvSpPr>
          <p:nvPr>
            <p:ph type="dt" sz="quarter" idx="1"/>
          </p:nvPr>
        </p:nvSpPr>
        <p:spPr>
          <a:xfrm>
            <a:off x="3890008" y="0"/>
            <a:ext cx="2975928" cy="499745"/>
          </a:xfrm>
          <a:prstGeom prst="rect">
            <a:avLst/>
          </a:prstGeom>
        </p:spPr>
        <p:txBody>
          <a:bodyPr vert="horz" lIns="96350" tIns="48175" rIns="96350" bIns="48175" rtlCol="0"/>
          <a:lstStyle>
            <a:lvl1pPr algn="r">
              <a:defRPr sz="1300"/>
            </a:lvl1pPr>
          </a:lstStyle>
          <a:p>
            <a:fld id="{6A10D82C-C23E-435A-9AA2-63AF64B6D824}" type="datetimeFigureOut">
              <a:rPr lang="en-US" smtClean="0"/>
              <a:pPr/>
              <a:t>10/28/2019</a:t>
            </a:fld>
            <a:endParaRPr lang="en-US"/>
          </a:p>
        </p:txBody>
      </p:sp>
      <p:sp>
        <p:nvSpPr>
          <p:cNvPr id="4" name="Footer Placeholder 3"/>
          <p:cNvSpPr>
            <a:spLocks noGrp="1"/>
          </p:cNvSpPr>
          <p:nvPr>
            <p:ph type="ftr" sz="quarter" idx="2"/>
          </p:nvPr>
        </p:nvSpPr>
        <p:spPr>
          <a:xfrm>
            <a:off x="0" y="9493420"/>
            <a:ext cx="2975928" cy="499745"/>
          </a:xfrm>
          <a:prstGeom prst="rect">
            <a:avLst/>
          </a:prstGeom>
        </p:spPr>
        <p:txBody>
          <a:bodyPr vert="horz" lIns="96350" tIns="48175" rIns="96350" bIns="48175" rtlCol="0" anchor="b"/>
          <a:lstStyle>
            <a:lvl1pPr algn="l">
              <a:defRPr sz="1300"/>
            </a:lvl1pPr>
          </a:lstStyle>
          <a:p>
            <a:endParaRPr lang="en-US"/>
          </a:p>
        </p:txBody>
      </p:sp>
      <p:sp>
        <p:nvSpPr>
          <p:cNvPr id="5" name="Slide Number Placeholder 4"/>
          <p:cNvSpPr>
            <a:spLocks noGrp="1"/>
          </p:cNvSpPr>
          <p:nvPr>
            <p:ph type="sldNum" sz="quarter" idx="3"/>
          </p:nvPr>
        </p:nvSpPr>
        <p:spPr>
          <a:xfrm>
            <a:off x="3890008" y="9493420"/>
            <a:ext cx="2975928" cy="499745"/>
          </a:xfrm>
          <a:prstGeom prst="rect">
            <a:avLst/>
          </a:prstGeom>
        </p:spPr>
        <p:txBody>
          <a:bodyPr vert="horz" lIns="96350" tIns="48175" rIns="96350" bIns="48175" rtlCol="0" anchor="b"/>
          <a:lstStyle>
            <a:lvl1pPr algn="r">
              <a:defRPr sz="1300"/>
            </a:lvl1pPr>
          </a:lstStyle>
          <a:p>
            <a:fld id="{DBDC6D90-DFA5-44BE-BC5C-EEDF3C2C7172}" type="slidenum">
              <a:rPr lang="en-US" smtClean="0"/>
              <a:pPr/>
              <a:t>‹#›</a:t>
            </a:fld>
            <a:endParaRPr lang="en-US"/>
          </a:p>
        </p:txBody>
      </p:sp>
    </p:spTree>
    <p:extLst>
      <p:ext uri="{BB962C8B-B14F-4D97-AF65-F5344CB8AC3E}">
        <p14:creationId xmlns:p14="http://schemas.microsoft.com/office/powerpoint/2010/main" val="3444242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5928" cy="499745"/>
          </a:xfrm>
          <a:prstGeom prst="rect">
            <a:avLst/>
          </a:prstGeom>
        </p:spPr>
        <p:txBody>
          <a:bodyPr vert="horz" lIns="96350" tIns="48175" rIns="96350" bIns="48175" rtlCol="0"/>
          <a:lstStyle>
            <a:lvl1pPr algn="l">
              <a:defRPr sz="1300"/>
            </a:lvl1pPr>
          </a:lstStyle>
          <a:p>
            <a:endParaRPr lang="en-US"/>
          </a:p>
        </p:txBody>
      </p:sp>
      <p:sp>
        <p:nvSpPr>
          <p:cNvPr id="3" name="Date Placeholder 2"/>
          <p:cNvSpPr>
            <a:spLocks noGrp="1"/>
          </p:cNvSpPr>
          <p:nvPr>
            <p:ph type="dt" idx="1"/>
          </p:nvPr>
        </p:nvSpPr>
        <p:spPr>
          <a:xfrm>
            <a:off x="3890008" y="0"/>
            <a:ext cx="2975928" cy="499745"/>
          </a:xfrm>
          <a:prstGeom prst="rect">
            <a:avLst/>
          </a:prstGeom>
        </p:spPr>
        <p:txBody>
          <a:bodyPr vert="horz" lIns="96350" tIns="48175" rIns="96350" bIns="48175" rtlCol="0"/>
          <a:lstStyle>
            <a:lvl1pPr algn="r">
              <a:defRPr sz="1300"/>
            </a:lvl1pPr>
          </a:lstStyle>
          <a:p>
            <a:fld id="{87E0F113-22D3-4B6B-9369-3191394BD464}" type="datetimeFigureOut">
              <a:rPr lang="en-US" smtClean="0"/>
              <a:pPr/>
              <a:t>10/28/2019</a:t>
            </a:fld>
            <a:endParaRPr lang="en-US"/>
          </a:p>
        </p:txBody>
      </p:sp>
      <p:sp>
        <p:nvSpPr>
          <p:cNvPr id="4" name="Slide Image Placeholder 3"/>
          <p:cNvSpPr>
            <a:spLocks noGrp="1" noRot="1" noChangeAspect="1"/>
          </p:cNvSpPr>
          <p:nvPr>
            <p:ph type="sldImg" idx="2"/>
          </p:nvPr>
        </p:nvSpPr>
        <p:spPr>
          <a:xfrm>
            <a:off x="935038" y="749300"/>
            <a:ext cx="4997450" cy="3748088"/>
          </a:xfrm>
          <a:prstGeom prst="rect">
            <a:avLst/>
          </a:prstGeom>
          <a:noFill/>
          <a:ln w="12700">
            <a:solidFill>
              <a:prstClr val="black"/>
            </a:solidFill>
          </a:ln>
        </p:spPr>
        <p:txBody>
          <a:bodyPr vert="horz" lIns="96350" tIns="48175" rIns="96350" bIns="48175" rtlCol="0" anchor="ctr"/>
          <a:lstStyle/>
          <a:p>
            <a:endParaRPr lang="en-US"/>
          </a:p>
        </p:txBody>
      </p:sp>
      <p:sp>
        <p:nvSpPr>
          <p:cNvPr id="5" name="Notes Placeholder 4"/>
          <p:cNvSpPr>
            <a:spLocks noGrp="1"/>
          </p:cNvSpPr>
          <p:nvPr>
            <p:ph type="body" sz="quarter" idx="3"/>
          </p:nvPr>
        </p:nvSpPr>
        <p:spPr>
          <a:xfrm>
            <a:off x="686753" y="4747578"/>
            <a:ext cx="5494020" cy="4497705"/>
          </a:xfrm>
          <a:prstGeom prst="rect">
            <a:avLst/>
          </a:prstGeom>
        </p:spPr>
        <p:txBody>
          <a:bodyPr vert="horz" lIns="96350" tIns="48175" rIns="96350" bIns="4817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93420"/>
            <a:ext cx="2975928" cy="499745"/>
          </a:xfrm>
          <a:prstGeom prst="rect">
            <a:avLst/>
          </a:prstGeom>
        </p:spPr>
        <p:txBody>
          <a:bodyPr vert="horz" lIns="96350" tIns="48175" rIns="96350" bIns="48175" rtlCol="0" anchor="b"/>
          <a:lstStyle>
            <a:lvl1pPr algn="l">
              <a:defRPr sz="1300"/>
            </a:lvl1pPr>
          </a:lstStyle>
          <a:p>
            <a:endParaRPr lang="en-US"/>
          </a:p>
        </p:txBody>
      </p:sp>
      <p:sp>
        <p:nvSpPr>
          <p:cNvPr id="7" name="Slide Number Placeholder 6"/>
          <p:cNvSpPr>
            <a:spLocks noGrp="1"/>
          </p:cNvSpPr>
          <p:nvPr>
            <p:ph type="sldNum" sz="quarter" idx="5"/>
          </p:nvPr>
        </p:nvSpPr>
        <p:spPr>
          <a:xfrm>
            <a:off x="3890008" y="9493420"/>
            <a:ext cx="2975928" cy="499745"/>
          </a:xfrm>
          <a:prstGeom prst="rect">
            <a:avLst/>
          </a:prstGeom>
        </p:spPr>
        <p:txBody>
          <a:bodyPr vert="horz" lIns="96350" tIns="48175" rIns="96350" bIns="48175" rtlCol="0" anchor="b"/>
          <a:lstStyle>
            <a:lvl1pPr algn="r">
              <a:defRPr sz="1300"/>
            </a:lvl1pPr>
          </a:lstStyle>
          <a:p>
            <a:fld id="{9F08AE42-7EAD-47A4-AF39-18B1C546DE03}" type="slidenum">
              <a:rPr lang="en-US" smtClean="0"/>
              <a:pPr/>
              <a:t>‹#›</a:t>
            </a:fld>
            <a:endParaRPr lang="en-US"/>
          </a:p>
        </p:txBody>
      </p:sp>
    </p:spTree>
    <p:extLst>
      <p:ext uri="{BB962C8B-B14F-4D97-AF65-F5344CB8AC3E}">
        <p14:creationId xmlns:p14="http://schemas.microsoft.com/office/powerpoint/2010/main" val="41669069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7.jpeg"/><Relationship Id="rId4" Type="http://schemas.openxmlformats.org/officeDocument/2006/relationships/image" Target="../media/image6.jpeg"/></Relationships>
</file>

<file path=ppt/slideLayouts/_rels/slideLayout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1_Section Header">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i2a EHS Call                                                   15 October 2019</a:t>
            </a:r>
            <a:endParaRPr lang="en-US" dirty="0"/>
          </a:p>
        </p:txBody>
      </p:sp>
      <p:sp>
        <p:nvSpPr>
          <p:cNvPr id="6" name="Slide Number Placeholder 5"/>
          <p:cNvSpPr>
            <a:spLocks noGrp="1"/>
          </p:cNvSpPr>
          <p:nvPr>
            <p:ph type="sldNum" sz="quarter" idx="12"/>
          </p:nvPr>
        </p:nvSpPr>
        <p:spPr/>
        <p:txBody>
          <a:bodyPr/>
          <a:lstStyle/>
          <a:p>
            <a:fld id="{EF70D123-9DC6-4163-8D18-78791503709C}" type="slidenum">
              <a:rPr lang="en-US" smtClean="0"/>
              <a:pPr/>
              <a:t>‹#›</a:t>
            </a:fld>
            <a:endParaRPr lang="en-US"/>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89" y="2242119"/>
            <a:ext cx="9143999" cy="23737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8" name="Title 1"/>
          <p:cNvSpPr>
            <a:spLocks noGrp="1"/>
          </p:cNvSpPr>
          <p:nvPr>
            <p:ph type="title"/>
          </p:nvPr>
        </p:nvSpPr>
        <p:spPr>
          <a:xfrm>
            <a:off x="3635896" y="2747962"/>
            <a:ext cx="5337384" cy="1362075"/>
          </a:xfrm>
        </p:spPr>
        <p:txBody>
          <a:bodyPr anchor="t">
            <a:normAutofit/>
          </a:bodyPr>
          <a:lstStyle>
            <a:lvl1pPr algn="l">
              <a:defRPr sz="3600" b="1" cap="all">
                <a:solidFill>
                  <a:srgbClr val="6D6E71"/>
                </a:solidFill>
                <a:latin typeface="Arial" panose="020B0604020202020204" pitchFamily="34" charset="0"/>
                <a:cs typeface="Arial" panose="020B0604020202020204" pitchFamily="34" charset="0"/>
              </a:defRPr>
            </a:lvl1pPr>
          </a:lstStyle>
          <a:p>
            <a:r>
              <a:rPr lang="en-US" dirty="0"/>
              <a:t>Click to edit Master title style</a:t>
            </a:r>
          </a:p>
        </p:txBody>
      </p:sp>
      <p:pic>
        <p:nvPicPr>
          <p:cNvPr id="7" name="Picture 6"/>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539552" y="2040324"/>
            <a:ext cx="2402378" cy="3240360"/>
          </a:xfrm>
          <a:prstGeom prst="rect">
            <a:avLst/>
          </a:prstGeom>
        </p:spPr>
      </p:pic>
      <p:pic>
        <p:nvPicPr>
          <p:cNvPr id="1028" name="Picture 4"/>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144463" y="144462"/>
            <a:ext cx="5398574" cy="18443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4" name="Content Placeholder 13"/>
          <p:cNvSpPr>
            <a:spLocks noGrp="1"/>
          </p:cNvSpPr>
          <p:nvPr>
            <p:ph sz="quarter" idx="13"/>
          </p:nvPr>
        </p:nvSpPr>
        <p:spPr>
          <a:xfrm>
            <a:off x="3995738" y="4797425"/>
            <a:ext cx="3600450" cy="719138"/>
          </a:xfrm>
          <a:prstGeom prst="rect">
            <a:avLst/>
          </a:prstGeom>
        </p:spPr>
        <p:txBody>
          <a:bodyPr/>
          <a:lstStyle>
            <a:lvl1pPr marL="0" indent="0">
              <a:buNone/>
              <a:defRPr sz="2400">
                <a:solidFill>
                  <a:srgbClr val="008953"/>
                </a:solidFill>
                <a:latin typeface="+mn-lt"/>
              </a:defRPr>
            </a:lvl1pPr>
            <a:lvl2pPr marL="457200" indent="0">
              <a:buNone/>
              <a:defRPr>
                <a:latin typeface="+mn-lt"/>
              </a:defRPr>
            </a:lvl2pPr>
            <a:lvl3pPr marL="914400" indent="0">
              <a:buNone/>
              <a:defRPr/>
            </a:lvl3pPr>
            <a:lvl5pPr marL="1828800" indent="0">
              <a:buNone/>
              <a:defRPr sz="2400">
                <a:solidFill>
                  <a:srgbClr val="008953"/>
                </a:solidFill>
                <a:latin typeface="DIN-Medium" pitchFamily="2" charset="0"/>
              </a:defRPr>
            </a:lvl5pPr>
          </a:lstStyle>
          <a:p>
            <a:pPr lvl="0"/>
            <a:r>
              <a:rPr lang="en-US" dirty="0"/>
              <a:t>Click to edit Master text styles</a:t>
            </a:r>
          </a:p>
          <a:p>
            <a:pPr lvl="1"/>
            <a:endParaRPr lang="en-US" dirty="0"/>
          </a:p>
        </p:txBody>
      </p:sp>
    </p:spTree>
    <p:extLst>
      <p:ext uri="{BB962C8B-B14F-4D97-AF65-F5344CB8AC3E}">
        <p14:creationId xmlns:p14="http://schemas.microsoft.com/office/powerpoint/2010/main" val="4224066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grpSp>
        <p:nvGrpSpPr>
          <p:cNvPr id="8" name="Group 7"/>
          <p:cNvGrpSpPr/>
          <p:nvPr/>
        </p:nvGrpSpPr>
        <p:grpSpPr>
          <a:xfrm>
            <a:off x="2113535" y="838241"/>
            <a:ext cx="4916931" cy="5181519"/>
            <a:chOff x="2113535" y="838241"/>
            <a:chExt cx="4916931" cy="5181519"/>
          </a:xfrm>
        </p:grpSpPr>
        <p:pic>
          <p:nvPicPr>
            <p:cNvPr id="5" name="Picture 3"/>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colorTemperature colorTemp="6750"/>
                      </a14:imgEffect>
                    </a14:imgLayer>
                  </a14:imgProps>
                </a:ext>
                <a:ext uri="{28A0092B-C50C-407E-A947-70E740481C1C}">
                  <a14:useLocalDpi xmlns:a14="http://schemas.microsoft.com/office/drawing/2010/main" val="0"/>
                </a:ext>
              </a:extLst>
            </a:blip>
            <a:srcRect/>
            <a:stretch>
              <a:fillRect/>
            </a:stretch>
          </p:blipFill>
          <p:spPr bwMode="auto">
            <a:xfrm>
              <a:off x="2113535" y="838241"/>
              <a:ext cx="4916931" cy="5181519"/>
            </a:xfrm>
            <a:prstGeom prst="rect">
              <a:avLst/>
            </a:prstGeom>
            <a:gradFill>
              <a:gsLst>
                <a:gs pos="0">
                  <a:schemeClr val="accent1">
                    <a:tint val="66000"/>
                    <a:satMod val="160000"/>
                  </a:schemeClr>
                </a:gs>
                <a:gs pos="46000">
                  <a:schemeClr val="accent1">
                    <a:tint val="44500"/>
                    <a:satMod val="160000"/>
                    <a:alpha val="0"/>
                  </a:schemeClr>
                </a:gs>
                <a:gs pos="100000">
                  <a:schemeClr val="accent1">
                    <a:tint val="23500"/>
                    <a:satMod val="160000"/>
                  </a:schemeClr>
                </a:gs>
              </a:gsLst>
              <a:lin ang="5400000" scaled="0"/>
            </a:gradFill>
            <a:ln>
              <a:noFill/>
            </a:ln>
            <a:effectLst/>
          </p:spPr>
        </p:pic>
        <p:sp>
          <p:nvSpPr>
            <p:cNvPr id="7" name="Oval 6"/>
            <p:cNvSpPr/>
            <p:nvPr userDrawn="1"/>
          </p:nvSpPr>
          <p:spPr>
            <a:xfrm>
              <a:off x="2195736" y="1196752"/>
              <a:ext cx="4643037" cy="4680520"/>
            </a:xfrm>
            <a:prstGeom prst="ellipse">
              <a:avLst/>
            </a:prstGeom>
            <a:solidFill>
              <a:schemeClr val="bg1">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p:txBody>
          <a:bodyPr/>
          <a:lstStyle>
            <a:lvl1pPr>
              <a:defRPr>
                <a:solidFill>
                  <a:srgbClr val="008953"/>
                </a:solidFill>
                <a:latin typeface="+mj-lt"/>
              </a:defRPr>
            </a:lvl1pPr>
          </a:lstStyle>
          <a:p>
            <a:r>
              <a:rPr lang="en-US" dirty="0"/>
              <a:t>Click to edit Master title style</a:t>
            </a:r>
          </a:p>
        </p:txBody>
      </p:sp>
      <p:pic>
        <p:nvPicPr>
          <p:cNvPr id="102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13152" y="6153859"/>
            <a:ext cx="9169200" cy="41496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5"/>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a:xfrm>
            <a:off x="323528" y="5599071"/>
            <a:ext cx="1524000" cy="1258929"/>
          </a:xfrm>
          <a:prstGeom prst="rect">
            <a:avLst/>
          </a:prstGeom>
        </p:spPr>
      </p:pic>
      <p:pic>
        <p:nvPicPr>
          <p:cNvPr id="1027" name="Picture 3"/>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7092280" y="5904454"/>
            <a:ext cx="1938270" cy="9132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9" name="Content Placeholder 2"/>
          <p:cNvSpPr>
            <a:spLocks noGrp="1"/>
          </p:cNvSpPr>
          <p:nvPr>
            <p:ph sz="half" idx="1"/>
          </p:nvPr>
        </p:nvSpPr>
        <p:spPr>
          <a:xfrm>
            <a:off x="457200" y="1600200"/>
            <a:ext cx="8147248" cy="4525963"/>
          </a:xfrm>
          <a:prstGeom prst="rect">
            <a:avLst/>
          </a:prstGeom>
        </p:spPr>
        <p:txBody>
          <a:bodyPr/>
          <a:lstStyle>
            <a:lvl1pPr marL="342900" indent="-342900">
              <a:buFont typeface="Wingdings" pitchFamily="2" charset="2"/>
              <a:buChar char="q"/>
              <a:defRPr sz="2800">
                <a:solidFill>
                  <a:srgbClr val="6D6E71"/>
                </a:solidFill>
                <a:latin typeface="+mn-lt"/>
              </a:defRPr>
            </a:lvl1pPr>
            <a:lvl2pPr marL="800100" indent="-342900">
              <a:buFont typeface="Wingdings" pitchFamily="2" charset="2"/>
              <a:buChar char="§"/>
              <a:defRPr sz="2400">
                <a:solidFill>
                  <a:srgbClr val="6D6E71"/>
                </a:solidFill>
                <a:latin typeface="+mn-lt"/>
              </a:defRPr>
            </a:lvl2pPr>
            <a:lvl3pPr marL="1143000" indent="-228600">
              <a:buFont typeface="Courier New" pitchFamily="49" charset="0"/>
              <a:buChar char="o"/>
              <a:defRPr sz="2000">
                <a:solidFill>
                  <a:srgbClr val="6D6E71"/>
                </a:solidFill>
                <a:latin typeface="+mn-lt"/>
              </a:defRPr>
            </a:lvl3pPr>
            <a:lvl4pPr>
              <a:defRPr sz="1800">
                <a:solidFill>
                  <a:srgbClr val="6D6E71"/>
                </a:solidFill>
                <a:latin typeface="+mn-lt"/>
              </a:defRPr>
            </a:lvl4pPr>
            <a:lvl5pPr>
              <a:defRPr sz="1800">
                <a:solidFill>
                  <a:srgbClr val="6D6E71"/>
                </a:solidFill>
                <a:latin typeface="+mn-lt"/>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5"/>
          <p:cNvSpPr>
            <a:spLocks noGrp="1"/>
          </p:cNvSpPr>
          <p:nvPr>
            <p:ph type="sldNum" sz="quarter" idx="12"/>
          </p:nvPr>
        </p:nvSpPr>
        <p:spPr>
          <a:xfrm>
            <a:off x="4350804" y="6589861"/>
            <a:ext cx="442392" cy="268139"/>
          </a:xfrm>
        </p:spPr>
        <p:txBody>
          <a:bodyPr/>
          <a:lstStyle>
            <a:lvl1pPr>
              <a:defRPr>
                <a:solidFill>
                  <a:srgbClr val="939598"/>
                </a:solidFill>
                <a:latin typeface="DINCond-Regular" pitchFamily="50" charset="0"/>
              </a:defRPr>
            </a:lvl1pPr>
          </a:lstStyle>
          <a:p>
            <a:fld id="{EF70D123-9DC6-4163-8D18-78791503709C}" type="slidenum">
              <a:rPr lang="en-US" smtClean="0"/>
              <a:pPr/>
              <a:t>‹#›</a:t>
            </a:fld>
            <a:endParaRPr lang="en-US"/>
          </a:p>
        </p:txBody>
      </p:sp>
      <p:sp>
        <p:nvSpPr>
          <p:cNvPr id="11" name="Footer Placeholder 4"/>
          <p:cNvSpPr>
            <a:spLocks noGrp="1"/>
          </p:cNvSpPr>
          <p:nvPr>
            <p:ph type="ftr" sz="quarter" idx="11"/>
          </p:nvPr>
        </p:nvSpPr>
        <p:spPr>
          <a:xfrm>
            <a:off x="3124200" y="6181318"/>
            <a:ext cx="2895600" cy="365125"/>
          </a:xfrm>
        </p:spPr>
        <p:txBody>
          <a:bodyPr/>
          <a:lstStyle/>
          <a:p>
            <a:r>
              <a:rPr lang="en-US"/>
              <a:t>i2a EHS Call                                                   15 October 2019</a:t>
            </a:r>
            <a:endParaRPr lang="en-US" dirty="0"/>
          </a:p>
        </p:txBody>
      </p:sp>
    </p:spTree>
    <p:extLst>
      <p:ext uri="{BB962C8B-B14F-4D97-AF65-F5344CB8AC3E}">
        <p14:creationId xmlns:p14="http://schemas.microsoft.com/office/powerpoint/2010/main" val="3116658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Title Only">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2113535" y="838241"/>
            <a:ext cx="4916931" cy="5181519"/>
            <a:chOff x="2113535" y="838241"/>
            <a:chExt cx="4916931" cy="5181519"/>
          </a:xfrm>
        </p:grpSpPr>
        <p:pic>
          <p:nvPicPr>
            <p:cNvPr id="10" name="Picture 3"/>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colorTemperature colorTemp="6750"/>
                      </a14:imgEffect>
                    </a14:imgLayer>
                  </a14:imgProps>
                </a:ext>
                <a:ext uri="{28A0092B-C50C-407E-A947-70E740481C1C}">
                  <a14:useLocalDpi xmlns:a14="http://schemas.microsoft.com/office/drawing/2010/main" val="0"/>
                </a:ext>
              </a:extLst>
            </a:blip>
            <a:srcRect/>
            <a:stretch>
              <a:fillRect/>
            </a:stretch>
          </p:blipFill>
          <p:spPr bwMode="auto">
            <a:xfrm>
              <a:off x="2113535" y="838241"/>
              <a:ext cx="4916931" cy="5181519"/>
            </a:xfrm>
            <a:prstGeom prst="rect">
              <a:avLst/>
            </a:prstGeom>
            <a:gradFill>
              <a:gsLst>
                <a:gs pos="0">
                  <a:schemeClr val="accent1">
                    <a:tint val="66000"/>
                    <a:satMod val="160000"/>
                  </a:schemeClr>
                </a:gs>
                <a:gs pos="46000">
                  <a:schemeClr val="accent1">
                    <a:tint val="44500"/>
                    <a:satMod val="160000"/>
                    <a:alpha val="0"/>
                  </a:schemeClr>
                </a:gs>
                <a:gs pos="100000">
                  <a:schemeClr val="accent1">
                    <a:tint val="23500"/>
                    <a:satMod val="160000"/>
                  </a:schemeClr>
                </a:gs>
              </a:gsLst>
              <a:lin ang="5400000" scaled="0"/>
            </a:gradFill>
            <a:ln>
              <a:noFill/>
            </a:ln>
            <a:effectLst/>
          </p:spPr>
        </p:pic>
        <p:sp>
          <p:nvSpPr>
            <p:cNvPr id="11" name="Oval 10"/>
            <p:cNvSpPr/>
            <p:nvPr userDrawn="1"/>
          </p:nvSpPr>
          <p:spPr>
            <a:xfrm>
              <a:off x="2195736" y="1196752"/>
              <a:ext cx="4643037" cy="4680520"/>
            </a:xfrm>
            <a:prstGeom prst="ellipse">
              <a:avLst/>
            </a:prstGeom>
            <a:solidFill>
              <a:schemeClr val="bg1">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p:txBody>
          <a:bodyPr/>
          <a:lstStyle>
            <a:lvl1pPr>
              <a:defRPr>
                <a:solidFill>
                  <a:srgbClr val="008953"/>
                </a:solidFill>
                <a:latin typeface="+mj-lt"/>
              </a:defRPr>
            </a:lvl1pPr>
          </a:lstStyle>
          <a:p>
            <a:r>
              <a:rPr lang="en-US" dirty="0"/>
              <a:t>Click to edit Master title style</a:t>
            </a:r>
          </a:p>
        </p:txBody>
      </p:sp>
      <p:pic>
        <p:nvPicPr>
          <p:cNvPr id="102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13152" y="6153859"/>
            <a:ext cx="9169200" cy="41496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5"/>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a:xfrm>
            <a:off x="323528" y="5599071"/>
            <a:ext cx="1524000" cy="1258929"/>
          </a:xfrm>
          <a:prstGeom prst="rect">
            <a:avLst/>
          </a:prstGeom>
        </p:spPr>
      </p:pic>
      <p:pic>
        <p:nvPicPr>
          <p:cNvPr id="1027" name="Picture 3"/>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7092280" y="5904454"/>
            <a:ext cx="1938270" cy="9132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7" name="Picture Placeholder 2"/>
          <p:cNvSpPr>
            <a:spLocks noGrp="1"/>
          </p:cNvSpPr>
          <p:nvPr>
            <p:ph type="pic" idx="1"/>
          </p:nvPr>
        </p:nvSpPr>
        <p:spPr>
          <a:xfrm>
            <a:off x="1605880" y="1484271"/>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8" name="Slide Number Placeholder 5"/>
          <p:cNvSpPr>
            <a:spLocks noGrp="1"/>
          </p:cNvSpPr>
          <p:nvPr>
            <p:ph type="sldNum" sz="quarter" idx="12"/>
          </p:nvPr>
        </p:nvSpPr>
        <p:spPr>
          <a:xfrm>
            <a:off x="4350804" y="6589861"/>
            <a:ext cx="442392" cy="268139"/>
          </a:xfrm>
        </p:spPr>
        <p:txBody>
          <a:bodyPr/>
          <a:lstStyle>
            <a:lvl1pPr>
              <a:defRPr>
                <a:solidFill>
                  <a:srgbClr val="939598"/>
                </a:solidFill>
                <a:latin typeface="DINCond-Regular" pitchFamily="50" charset="0"/>
              </a:defRPr>
            </a:lvl1pPr>
          </a:lstStyle>
          <a:p>
            <a:fld id="{EF70D123-9DC6-4163-8D18-78791503709C}" type="slidenum">
              <a:rPr lang="en-US" smtClean="0"/>
              <a:pPr/>
              <a:t>‹#›</a:t>
            </a:fld>
            <a:endParaRPr lang="en-US"/>
          </a:p>
        </p:txBody>
      </p:sp>
      <p:sp>
        <p:nvSpPr>
          <p:cNvPr id="12" name="Footer Placeholder 4"/>
          <p:cNvSpPr>
            <a:spLocks noGrp="1"/>
          </p:cNvSpPr>
          <p:nvPr>
            <p:ph type="ftr" sz="quarter" idx="11"/>
          </p:nvPr>
        </p:nvSpPr>
        <p:spPr>
          <a:xfrm>
            <a:off x="3124200" y="6203703"/>
            <a:ext cx="2895600" cy="365125"/>
          </a:xfrm>
        </p:spPr>
        <p:txBody>
          <a:bodyPr/>
          <a:lstStyle/>
          <a:p>
            <a:r>
              <a:rPr lang="en-US"/>
              <a:t>i2a EHS Call                                                   15 October 2019</a:t>
            </a:r>
            <a:endParaRPr lang="en-US" dirty="0"/>
          </a:p>
        </p:txBody>
      </p:sp>
    </p:spTree>
    <p:extLst>
      <p:ext uri="{BB962C8B-B14F-4D97-AF65-F5344CB8AC3E}">
        <p14:creationId xmlns:p14="http://schemas.microsoft.com/office/powerpoint/2010/main" val="421583465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_Title Only">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2114550" y="841375"/>
            <a:ext cx="4913313" cy="5175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lvl1pPr>
              <a:defRPr>
                <a:solidFill>
                  <a:srgbClr val="008953"/>
                </a:solidFill>
                <a:latin typeface="+mj-lt"/>
              </a:defRPr>
            </a:lvl1pPr>
          </a:lstStyle>
          <a:p>
            <a:r>
              <a:rPr lang="en-US" dirty="0"/>
              <a:t>Click to edit Master title style</a:t>
            </a:r>
          </a:p>
        </p:txBody>
      </p:sp>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3152" y="6153859"/>
            <a:ext cx="9169200" cy="41496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5"/>
          <p:cNvPicPr>
            <a:picLocks noChangeAspect="1"/>
          </p:cNvPicPr>
          <p:nvPr/>
        </p:nvPicPr>
        <p:blipFill rotWithShape="1">
          <a:blip r:embed="rId4" cstate="email">
            <a:extLst>
              <a:ext uri="{28A0092B-C50C-407E-A947-70E740481C1C}">
                <a14:useLocalDpi xmlns:a14="http://schemas.microsoft.com/office/drawing/2010/main" val="0"/>
              </a:ext>
            </a:extLst>
          </a:blip>
          <a:srcRect/>
          <a:stretch/>
        </p:blipFill>
        <p:spPr>
          <a:xfrm>
            <a:off x="323528" y="5599071"/>
            <a:ext cx="1524000" cy="1258929"/>
          </a:xfrm>
          <a:prstGeom prst="rect">
            <a:avLst/>
          </a:prstGeom>
        </p:spPr>
      </p:pic>
      <p:pic>
        <p:nvPicPr>
          <p:cNvPr id="1027" name="Picture 3"/>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7092280" y="5904454"/>
            <a:ext cx="1938270" cy="9132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9" name="Content Placeholder 2"/>
          <p:cNvSpPr>
            <a:spLocks noGrp="1"/>
          </p:cNvSpPr>
          <p:nvPr>
            <p:ph sz="half" idx="1"/>
          </p:nvPr>
        </p:nvSpPr>
        <p:spPr>
          <a:xfrm>
            <a:off x="457200" y="2204864"/>
            <a:ext cx="3898776" cy="3921299"/>
          </a:xfrm>
          <a:prstGeom prst="rect">
            <a:avLst/>
          </a:prstGeom>
        </p:spPr>
        <p:txBody>
          <a:bodyPr/>
          <a:lstStyle>
            <a:lvl1pPr marL="342900" indent="-342900">
              <a:buFont typeface="Wingdings" pitchFamily="2" charset="2"/>
              <a:buChar char="q"/>
              <a:defRPr sz="2800">
                <a:solidFill>
                  <a:srgbClr val="6D6E71"/>
                </a:solidFill>
                <a:latin typeface="+mn-lt"/>
              </a:defRPr>
            </a:lvl1pPr>
            <a:lvl2pPr marL="800100" indent="-342900">
              <a:buFont typeface="Wingdings" pitchFamily="2" charset="2"/>
              <a:buChar char="§"/>
              <a:defRPr sz="2400">
                <a:solidFill>
                  <a:srgbClr val="6D6E71"/>
                </a:solidFill>
                <a:latin typeface="+mn-lt"/>
              </a:defRPr>
            </a:lvl2pPr>
            <a:lvl3pPr marL="1143000" indent="-228600">
              <a:buFont typeface="Courier New" pitchFamily="49" charset="0"/>
              <a:buChar char="o"/>
              <a:defRPr sz="2000">
                <a:solidFill>
                  <a:srgbClr val="6D6E71"/>
                </a:solidFill>
                <a:latin typeface="+mn-lt"/>
              </a:defRPr>
            </a:lvl3pPr>
            <a:lvl4pPr>
              <a:defRPr sz="1800">
                <a:solidFill>
                  <a:srgbClr val="6D6E71"/>
                </a:solidFill>
                <a:latin typeface="+mn-lt"/>
              </a:defRPr>
            </a:lvl4pPr>
            <a:lvl5pPr>
              <a:defRPr sz="1800">
                <a:solidFill>
                  <a:srgbClr val="6D6E71"/>
                </a:solidFill>
                <a:latin typeface="+mn-lt"/>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sz="half" idx="10"/>
          </p:nvPr>
        </p:nvSpPr>
        <p:spPr>
          <a:xfrm>
            <a:off x="4499992" y="2204863"/>
            <a:ext cx="3898800" cy="3920400"/>
          </a:xfrm>
          <a:prstGeom prst="rect">
            <a:avLst/>
          </a:prstGeom>
        </p:spPr>
        <p:txBody>
          <a:bodyPr/>
          <a:lstStyle>
            <a:lvl1pPr marL="342900" indent="-342900">
              <a:buFont typeface="Wingdings" pitchFamily="2" charset="2"/>
              <a:buChar char="q"/>
              <a:defRPr sz="2800">
                <a:solidFill>
                  <a:srgbClr val="6D6E71"/>
                </a:solidFill>
                <a:latin typeface="+mn-lt"/>
              </a:defRPr>
            </a:lvl1pPr>
            <a:lvl2pPr marL="800100" indent="-342900">
              <a:buFont typeface="Wingdings" pitchFamily="2" charset="2"/>
              <a:buChar char="§"/>
              <a:defRPr sz="2400">
                <a:solidFill>
                  <a:srgbClr val="6D6E71"/>
                </a:solidFill>
                <a:latin typeface="+mn-lt"/>
              </a:defRPr>
            </a:lvl2pPr>
            <a:lvl3pPr marL="1143000" indent="-228600">
              <a:buFont typeface="Courier New" pitchFamily="49" charset="0"/>
              <a:buChar char="o"/>
              <a:defRPr sz="2000">
                <a:solidFill>
                  <a:srgbClr val="6D6E71"/>
                </a:solidFill>
                <a:latin typeface="+mn-lt"/>
              </a:defRPr>
            </a:lvl3pPr>
            <a:lvl4pPr>
              <a:defRPr sz="1800">
                <a:solidFill>
                  <a:srgbClr val="6D6E71"/>
                </a:solidFill>
                <a:latin typeface="+mn-lt"/>
              </a:defRPr>
            </a:lvl4pPr>
            <a:lvl5pPr>
              <a:defRPr sz="1800">
                <a:solidFill>
                  <a:srgbClr val="6D6E71"/>
                </a:solidFill>
                <a:latin typeface="+mn-lt"/>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ext Placeholder 2"/>
          <p:cNvSpPr>
            <a:spLocks noGrp="1"/>
          </p:cNvSpPr>
          <p:nvPr>
            <p:ph type="body" idx="11"/>
          </p:nvPr>
        </p:nvSpPr>
        <p:spPr>
          <a:xfrm>
            <a:off x="457200" y="1412776"/>
            <a:ext cx="3898776" cy="762099"/>
          </a:xfrm>
          <a:prstGeom prst="rect">
            <a:avLst/>
          </a:prstGeom>
        </p:spPr>
        <p:txBody>
          <a:bodyPr anchor="b"/>
          <a:lstStyle>
            <a:lvl1pPr marL="0" indent="0">
              <a:buNone/>
              <a:defRPr sz="2800" b="1">
                <a:solidFill>
                  <a:srgbClr val="6D6E7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2"/>
          <p:cNvSpPr>
            <a:spLocks noGrp="1"/>
          </p:cNvSpPr>
          <p:nvPr>
            <p:ph type="body" idx="12"/>
          </p:nvPr>
        </p:nvSpPr>
        <p:spPr>
          <a:xfrm>
            <a:off x="4499992" y="1412776"/>
            <a:ext cx="3898776" cy="783778"/>
          </a:xfrm>
          <a:prstGeom prst="rect">
            <a:avLst/>
          </a:prstGeom>
        </p:spPr>
        <p:txBody>
          <a:bodyPr anchor="b"/>
          <a:lstStyle>
            <a:lvl1pPr marL="0" indent="0">
              <a:buNone/>
              <a:defRPr sz="2800" b="1">
                <a:solidFill>
                  <a:srgbClr val="6D6E7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2" name="Slide Number Placeholder 5"/>
          <p:cNvSpPr>
            <a:spLocks noGrp="1"/>
          </p:cNvSpPr>
          <p:nvPr>
            <p:ph type="sldNum" sz="quarter" idx="13"/>
          </p:nvPr>
        </p:nvSpPr>
        <p:spPr>
          <a:xfrm>
            <a:off x="4350804" y="6589861"/>
            <a:ext cx="442392" cy="268139"/>
          </a:xfrm>
        </p:spPr>
        <p:txBody>
          <a:bodyPr/>
          <a:lstStyle>
            <a:lvl1pPr>
              <a:defRPr>
                <a:solidFill>
                  <a:srgbClr val="939598"/>
                </a:solidFill>
                <a:latin typeface="DINCond-Regular" pitchFamily="50" charset="0"/>
              </a:defRPr>
            </a:lvl1pPr>
          </a:lstStyle>
          <a:p>
            <a:fld id="{EF70D123-9DC6-4163-8D18-78791503709C}" type="slidenum">
              <a:rPr lang="en-US" smtClean="0"/>
              <a:pPr/>
              <a:t>‹#›</a:t>
            </a:fld>
            <a:endParaRPr lang="en-US"/>
          </a:p>
        </p:txBody>
      </p:sp>
      <p:sp>
        <p:nvSpPr>
          <p:cNvPr id="13" name="Footer Placeholder 4"/>
          <p:cNvSpPr>
            <a:spLocks noGrp="1"/>
          </p:cNvSpPr>
          <p:nvPr>
            <p:ph type="ftr" sz="quarter" idx="14"/>
          </p:nvPr>
        </p:nvSpPr>
        <p:spPr>
          <a:xfrm>
            <a:off x="3123648" y="6178780"/>
            <a:ext cx="2895600" cy="365125"/>
          </a:xfrm>
        </p:spPr>
        <p:txBody>
          <a:bodyPr/>
          <a:lstStyle/>
          <a:p>
            <a:r>
              <a:rPr lang="en-US"/>
              <a:t>i2a EHS Call                                                   15 October 2019</a:t>
            </a:r>
            <a:endParaRPr lang="en-US" dirty="0"/>
          </a:p>
        </p:txBody>
      </p:sp>
    </p:spTree>
    <p:extLst>
      <p:ext uri="{BB962C8B-B14F-4D97-AF65-F5344CB8AC3E}">
        <p14:creationId xmlns:p14="http://schemas.microsoft.com/office/powerpoint/2010/main" val="1058759032"/>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3_Title Only">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2113535" y="838241"/>
            <a:ext cx="4916931" cy="5181519"/>
            <a:chOff x="2113535" y="838241"/>
            <a:chExt cx="4916931" cy="5181519"/>
          </a:xfrm>
        </p:grpSpPr>
        <p:pic>
          <p:nvPicPr>
            <p:cNvPr id="8" name="Picture 3"/>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colorTemperature colorTemp="6750"/>
                      </a14:imgEffect>
                    </a14:imgLayer>
                  </a14:imgProps>
                </a:ext>
                <a:ext uri="{28A0092B-C50C-407E-A947-70E740481C1C}">
                  <a14:useLocalDpi xmlns:a14="http://schemas.microsoft.com/office/drawing/2010/main" val="0"/>
                </a:ext>
              </a:extLst>
            </a:blip>
            <a:srcRect/>
            <a:stretch>
              <a:fillRect/>
            </a:stretch>
          </p:blipFill>
          <p:spPr bwMode="auto">
            <a:xfrm>
              <a:off x="2113535" y="838241"/>
              <a:ext cx="4916931" cy="5181519"/>
            </a:xfrm>
            <a:prstGeom prst="rect">
              <a:avLst/>
            </a:prstGeom>
            <a:gradFill>
              <a:gsLst>
                <a:gs pos="0">
                  <a:schemeClr val="accent1">
                    <a:tint val="66000"/>
                    <a:satMod val="160000"/>
                  </a:schemeClr>
                </a:gs>
                <a:gs pos="46000">
                  <a:schemeClr val="accent1">
                    <a:tint val="44500"/>
                    <a:satMod val="160000"/>
                    <a:alpha val="0"/>
                  </a:schemeClr>
                </a:gs>
                <a:gs pos="100000">
                  <a:schemeClr val="accent1">
                    <a:tint val="23500"/>
                    <a:satMod val="160000"/>
                  </a:schemeClr>
                </a:gs>
              </a:gsLst>
              <a:lin ang="5400000" scaled="0"/>
            </a:gradFill>
            <a:ln>
              <a:noFill/>
            </a:ln>
            <a:effectLst/>
          </p:spPr>
        </p:pic>
        <p:sp>
          <p:nvSpPr>
            <p:cNvPr id="9" name="Oval 8"/>
            <p:cNvSpPr/>
            <p:nvPr userDrawn="1"/>
          </p:nvSpPr>
          <p:spPr>
            <a:xfrm>
              <a:off x="2195736" y="1196752"/>
              <a:ext cx="4643037" cy="4680520"/>
            </a:xfrm>
            <a:prstGeom prst="ellipse">
              <a:avLst/>
            </a:prstGeom>
            <a:solidFill>
              <a:schemeClr val="bg1">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02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13152" y="6153859"/>
            <a:ext cx="9169200" cy="41496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5"/>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a:xfrm>
            <a:off x="323528" y="5599071"/>
            <a:ext cx="1524000" cy="1258929"/>
          </a:xfrm>
          <a:prstGeom prst="rect">
            <a:avLst/>
          </a:prstGeom>
        </p:spPr>
      </p:pic>
      <p:pic>
        <p:nvPicPr>
          <p:cNvPr id="1027" name="Picture 3"/>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7092280" y="5904454"/>
            <a:ext cx="1938270" cy="9132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0" name="Slide Number Placeholder 5"/>
          <p:cNvSpPr>
            <a:spLocks noGrp="1"/>
          </p:cNvSpPr>
          <p:nvPr>
            <p:ph type="sldNum" sz="quarter" idx="12"/>
          </p:nvPr>
        </p:nvSpPr>
        <p:spPr>
          <a:xfrm>
            <a:off x="4350804" y="6589861"/>
            <a:ext cx="442392" cy="268139"/>
          </a:xfrm>
        </p:spPr>
        <p:txBody>
          <a:bodyPr/>
          <a:lstStyle>
            <a:lvl1pPr>
              <a:defRPr>
                <a:solidFill>
                  <a:srgbClr val="939598"/>
                </a:solidFill>
                <a:latin typeface="DINCond-Regular" pitchFamily="50" charset="0"/>
              </a:defRPr>
            </a:lvl1pPr>
          </a:lstStyle>
          <a:p>
            <a:fld id="{EF70D123-9DC6-4163-8D18-78791503709C}" type="slidenum">
              <a:rPr lang="en-US" smtClean="0"/>
              <a:pPr/>
              <a:t>‹#›</a:t>
            </a:fld>
            <a:endParaRPr lang="en-US"/>
          </a:p>
        </p:txBody>
      </p:sp>
      <p:sp>
        <p:nvSpPr>
          <p:cNvPr id="11" name="Footer Placeholder 4"/>
          <p:cNvSpPr>
            <a:spLocks noGrp="1"/>
          </p:cNvSpPr>
          <p:nvPr>
            <p:ph type="ftr" sz="quarter" idx="11"/>
          </p:nvPr>
        </p:nvSpPr>
        <p:spPr>
          <a:xfrm>
            <a:off x="3124200" y="6178780"/>
            <a:ext cx="2895600" cy="365125"/>
          </a:xfrm>
        </p:spPr>
        <p:txBody>
          <a:bodyPr/>
          <a:lstStyle/>
          <a:p>
            <a:r>
              <a:rPr lang="en-US"/>
              <a:t>i2a EHS Call                                                   15 October 2019</a:t>
            </a:r>
            <a:endParaRPr lang="en-US" dirty="0"/>
          </a:p>
        </p:txBody>
      </p:sp>
    </p:spTree>
    <p:extLst>
      <p:ext uri="{BB962C8B-B14F-4D97-AF65-F5344CB8AC3E}">
        <p14:creationId xmlns:p14="http://schemas.microsoft.com/office/powerpoint/2010/main" val="2035803186"/>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4_Title Only">
    <p:spTree>
      <p:nvGrpSpPr>
        <p:cNvPr id="1" name=""/>
        <p:cNvGrpSpPr/>
        <p:nvPr/>
      </p:nvGrpSpPr>
      <p:grpSpPr>
        <a:xfrm>
          <a:off x="0" y="0"/>
          <a:ext cx="0" cy="0"/>
          <a:chOff x="0" y="0"/>
          <a:chExt cx="0" cy="0"/>
        </a:xfrm>
      </p:grpSpPr>
      <p:grpSp>
        <p:nvGrpSpPr>
          <p:cNvPr id="8" name="Group 7"/>
          <p:cNvGrpSpPr/>
          <p:nvPr/>
        </p:nvGrpSpPr>
        <p:grpSpPr>
          <a:xfrm>
            <a:off x="2113535" y="838241"/>
            <a:ext cx="4916931" cy="5181519"/>
            <a:chOff x="2113535" y="838241"/>
            <a:chExt cx="4916931" cy="5181519"/>
          </a:xfrm>
        </p:grpSpPr>
        <p:pic>
          <p:nvPicPr>
            <p:cNvPr id="5" name="Picture 3"/>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colorTemperature colorTemp="6750"/>
                      </a14:imgEffect>
                    </a14:imgLayer>
                  </a14:imgProps>
                </a:ext>
                <a:ext uri="{28A0092B-C50C-407E-A947-70E740481C1C}">
                  <a14:useLocalDpi xmlns:a14="http://schemas.microsoft.com/office/drawing/2010/main" val="0"/>
                </a:ext>
              </a:extLst>
            </a:blip>
            <a:srcRect/>
            <a:stretch>
              <a:fillRect/>
            </a:stretch>
          </p:blipFill>
          <p:spPr bwMode="auto">
            <a:xfrm>
              <a:off x="2113535" y="838241"/>
              <a:ext cx="4916931" cy="5181519"/>
            </a:xfrm>
            <a:prstGeom prst="rect">
              <a:avLst/>
            </a:prstGeom>
            <a:gradFill>
              <a:gsLst>
                <a:gs pos="0">
                  <a:schemeClr val="accent1">
                    <a:tint val="66000"/>
                    <a:satMod val="160000"/>
                  </a:schemeClr>
                </a:gs>
                <a:gs pos="46000">
                  <a:schemeClr val="accent1">
                    <a:tint val="44500"/>
                    <a:satMod val="160000"/>
                    <a:alpha val="0"/>
                  </a:schemeClr>
                </a:gs>
                <a:gs pos="100000">
                  <a:schemeClr val="accent1">
                    <a:tint val="23500"/>
                    <a:satMod val="160000"/>
                  </a:schemeClr>
                </a:gs>
              </a:gsLst>
              <a:lin ang="5400000" scaled="0"/>
            </a:gradFill>
            <a:ln>
              <a:noFill/>
            </a:ln>
            <a:effectLst/>
          </p:spPr>
        </p:pic>
        <p:sp>
          <p:nvSpPr>
            <p:cNvPr id="7" name="Oval 6"/>
            <p:cNvSpPr/>
            <p:nvPr userDrawn="1"/>
          </p:nvSpPr>
          <p:spPr>
            <a:xfrm>
              <a:off x="2195736" y="1196752"/>
              <a:ext cx="4643037" cy="4680520"/>
            </a:xfrm>
            <a:prstGeom prst="ellipse">
              <a:avLst/>
            </a:prstGeom>
            <a:solidFill>
              <a:schemeClr val="bg1">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p:txBody>
          <a:bodyPr/>
          <a:lstStyle>
            <a:lvl1pPr>
              <a:defRPr>
                <a:solidFill>
                  <a:srgbClr val="008953"/>
                </a:solidFill>
                <a:latin typeface="DINCond-Medium" pitchFamily="50" charset="0"/>
              </a:defRPr>
            </a:lvl1pPr>
          </a:lstStyle>
          <a:p>
            <a:r>
              <a:rPr lang="en-US"/>
              <a:t>Click to edit Master title style</a:t>
            </a:r>
            <a:endParaRPr lang="en-US" dirty="0"/>
          </a:p>
        </p:txBody>
      </p:sp>
      <p:pic>
        <p:nvPicPr>
          <p:cNvPr id="102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13152" y="6153859"/>
            <a:ext cx="9169200" cy="41496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5"/>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a:xfrm>
            <a:off x="323528" y="5599071"/>
            <a:ext cx="1524000" cy="1258929"/>
          </a:xfrm>
          <a:prstGeom prst="rect">
            <a:avLst/>
          </a:prstGeom>
        </p:spPr>
      </p:pic>
      <p:pic>
        <p:nvPicPr>
          <p:cNvPr id="1027" name="Picture 3"/>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7092280" y="5904454"/>
            <a:ext cx="1938270" cy="9132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9" name="Content Placeholder 2"/>
          <p:cNvSpPr>
            <a:spLocks noGrp="1"/>
          </p:cNvSpPr>
          <p:nvPr>
            <p:ph sz="half" idx="1"/>
          </p:nvPr>
        </p:nvSpPr>
        <p:spPr>
          <a:xfrm>
            <a:off x="457200" y="1600200"/>
            <a:ext cx="8147248" cy="4525963"/>
          </a:xfrm>
          <a:prstGeom prst="rect">
            <a:avLst/>
          </a:prstGeom>
        </p:spPr>
        <p:txBody>
          <a:bodyPr/>
          <a:lstStyle>
            <a:lvl1pPr marL="342900" indent="-342900">
              <a:buFont typeface="Wingdings" pitchFamily="2" charset="2"/>
              <a:buChar char="q"/>
              <a:defRPr sz="2800">
                <a:solidFill>
                  <a:srgbClr val="6D6E71"/>
                </a:solidFill>
                <a:latin typeface="DINCond-Medium" pitchFamily="50" charset="0"/>
              </a:defRPr>
            </a:lvl1pPr>
            <a:lvl2pPr marL="800100" indent="-342900">
              <a:buFont typeface="Wingdings" pitchFamily="2" charset="2"/>
              <a:buChar char="§"/>
              <a:defRPr sz="2400">
                <a:solidFill>
                  <a:srgbClr val="6D6E71"/>
                </a:solidFill>
                <a:latin typeface="DINCond-Medium" pitchFamily="50" charset="0"/>
              </a:defRPr>
            </a:lvl2pPr>
            <a:lvl3pPr marL="1143000" indent="-228600">
              <a:buFont typeface="Courier New" pitchFamily="49" charset="0"/>
              <a:buChar char="o"/>
              <a:defRPr sz="2000">
                <a:solidFill>
                  <a:srgbClr val="6D6E71"/>
                </a:solidFill>
                <a:latin typeface="DINCond-Medium" pitchFamily="50" charset="0"/>
              </a:defRPr>
            </a:lvl3pPr>
            <a:lvl4pPr>
              <a:defRPr sz="1800">
                <a:solidFill>
                  <a:srgbClr val="6D6E71"/>
                </a:solidFill>
                <a:latin typeface="DINCond-Medium" pitchFamily="50" charset="0"/>
              </a:defRPr>
            </a:lvl4pPr>
            <a:lvl5pPr>
              <a:defRPr sz="1800">
                <a:solidFill>
                  <a:srgbClr val="6D6E71"/>
                </a:solidFill>
                <a:latin typeface="DINCond-Medium" pitchFamily="50"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Slide Number Placeholder 5"/>
          <p:cNvSpPr>
            <a:spLocks noGrp="1"/>
          </p:cNvSpPr>
          <p:nvPr>
            <p:ph type="sldNum" sz="quarter" idx="12"/>
          </p:nvPr>
        </p:nvSpPr>
        <p:spPr>
          <a:xfrm>
            <a:off x="4350804" y="6589861"/>
            <a:ext cx="442392" cy="268139"/>
          </a:xfrm>
        </p:spPr>
        <p:txBody>
          <a:bodyPr/>
          <a:lstStyle>
            <a:lvl1pPr>
              <a:defRPr>
                <a:solidFill>
                  <a:srgbClr val="939598"/>
                </a:solidFill>
                <a:latin typeface="DINCond-Regular" pitchFamily="50" charset="0"/>
              </a:defRPr>
            </a:lvl1pPr>
          </a:lstStyle>
          <a:p>
            <a:fld id="{EF70D123-9DC6-4163-8D18-78791503709C}" type="slidenum">
              <a:rPr lang="en-US" smtClean="0"/>
              <a:pPr/>
              <a:t>‹#›</a:t>
            </a:fld>
            <a:endParaRPr lang="en-US"/>
          </a:p>
        </p:txBody>
      </p:sp>
      <p:sp>
        <p:nvSpPr>
          <p:cNvPr id="11" name="Footer Placeholder 4"/>
          <p:cNvSpPr>
            <a:spLocks noGrp="1"/>
          </p:cNvSpPr>
          <p:nvPr>
            <p:ph type="ftr" sz="quarter" idx="11"/>
          </p:nvPr>
        </p:nvSpPr>
        <p:spPr>
          <a:xfrm>
            <a:off x="3124200" y="6181318"/>
            <a:ext cx="2895600" cy="365125"/>
          </a:xfrm>
        </p:spPr>
        <p:txBody>
          <a:bodyPr/>
          <a:lstStyle/>
          <a:p>
            <a:r>
              <a:rPr lang="en-US"/>
              <a:t>i2a EHS Call                                                   15 October 2019</a:t>
            </a:r>
            <a:endParaRPr lang="en-US" dirty="0"/>
          </a:p>
        </p:txBody>
      </p:sp>
    </p:spTree>
    <p:extLst>
      <p:ext uri="{BB962C8B-B14F-4D97-AF65-F5344CB8AC3E}">
        <p14:creationId xmlns:p14="http://schemas.microsoft.com/office/powerpoint/2010/main" val="2308580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5_Title Only">
    <p:spTree>
      <p:nvGrpSpPr>
        <p:cNvPr id="1" name=""/>
        <p:cNvGrpSpPr/>
        <p:nvPr/>
      </p:nvGrpSpPr>
      <p:grpSpPr>
        <a:xfrm>
          <a:off x="0" y="0"/>
          <a:ext cx="0" cy="0"/>
          <a:chOff x="0" y="0"/>
          <a:chExt cx="0" cy="0"/>
        </a:xfrm>
      </p:grpSpPr>
      <p:grpSp>
        <p:nvGrpSpPr>
          <p:cNvPr id="8" name="Group 7"/>
          <p:cNvGrpSpPr/>
          <p:nvPr/>
        </p:nvGrpSpPr>
        <p:grpSpPr>
          <a:xfrm>
            <a:off x="2113535" y="838241"/>
            <a:ext cx="4916931" cy="5181519"/>
            <a:chOff x="2113535" y="838241"/>
            <a:chExt cx="4916931" cy="5181519"/>
          </a:xfrm>
        </p:grpSpPr>
        <p:pic>
          <p:nvPicPr>
            <p:cNvPr id="5" name="Picture 3"/>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colorTemperature colorTemp="6750"/>
                      </a14:imgEffect>
                    </a14:imgLayer>
                  </a14:imgProps>
                </a:ext>
                <a:ext uri="{28A0092B-C50C-407E-A947-70E740481C1C}">
                  <a14:useLocalDpi xmlns:a14="http://schemas.microsoft.com/office/drawing/2010/main" val="0"/>
                </a:ext>
              </a:extLst>
            </a:blip>
            <a:srcRect/>
            <a:stretch>
              <a:fillRect/>
            </a:stretch>
          </p:blipFill>
          <p:spPr bwMode="auto">
            <a:xfrm>
              <a:off x="2113535" y="838241"/>
              <a:ext cx="4916931" cy="5181519"/>
            </a:xfrm>
            <a:prstGeom prst="rect">
              <a:avLst/>
            </a:prstGeom>
            <a:gradFill>
              <a:gsLst>
                <a:gs pos="0">
                  <a:schemeClr val="accent1">
                    <a:tint val="66000"/>
                    <a:satMod val="160000"/>
                  </a:schemeClr>
                </a:gs>
                <a:gs pos="46000">
                  <a:schemeClr val="accent1">
                    <a:tint val="44500"/>
                    <a:satMod val="160000"/>
                    <a:alpha val="0"/>
                  </a:schemeClr>
                </a:gs>
                <a:gs pos="100000">
                  <a:schemeClr val="accent1">
                    <a:tint val="23500"/>
                    <a:satMod val="160000"/>
                  </a:schemeClr>
                </a:gs>
              </a:gsLst>
              <a:lin ang="5400000" scaled="0"/>
            </a:gradFill>
            <a:ln>
              <a:noFill/>
            </a:ln>
            <a:effectLst/>
          </p:spPr>
        </p:pic>
        <p:sp>
          <p:nvSpPr>
            <p:cNvPr id="7" name="Oval 6"/>
            <p:cNvSpPr/>
            <p:nvPr userDrawn="1"/>
          </p:nvSpPr>
          <p:spPr>
            <a:xfrm>
              <a:off x="2195736" y="1196752"/>
              <a:ext cx="4643037" cy="4680520"/>
            </a:xfrm>
            <a:prstGeom prst="ellipse">
              <a:avLst/>
            </a:prstGeom>
            <a:solidFill>
              <a:schemeClr val="bg1">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p:txBody>
          <a:bodyPr/>
          <a:lstStyle>
            <a:lvl1pPr>
              <a:defRPr>
                <a:solidFill>
                  <a:srgbClr val="008953"/>
                </a:solidFill>
                <a:latin typeface="DINCond-Medium" pitchFamily="50" charset="0"/>
              </a:defRPr>
            </a:lvl1pPr>
          </a:lstStyle>
          <a:p>
            <a:r>
              <a:rPr lang="en-US"/>
              <a:t>Click to edit Master title style</a:t>
            </a:r>
            <a:endParaRPr lang="en-US" dirty="0"/>
          </a:p>
        </p:txBody>
      </p:sp>
      <p:pic>
        <p:nvPicPr>
          <p:cNvPr id="102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13152" y="6153859"/>
            <a:ext cx="9169200" cy="41496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5"/>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a:xfrm>
            <a:off x="323528" y="5599071"/>
            <a:ext cx="1524000" cy="1258929"/>
          </a:xfrm>
          <a:prstGeom prst="rect">
            <a:avLst/>
          </a:prstGeom>
        </p:spPr>
      </p:pic>
      <p:pic>
        <p:nvPicPr>
          <p:cNvPr id="1027" name="Picture 3"/>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7092280" y="5904454"/>
            <a:ext cx="1938270" cy="9132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9" name="Content Placeholder 2"/>
          <p:cNvSpPr>
            <a:spLocks noGrp="1"/>
          </p:cNvSpPr>
          <p:nvPr>
            <p:ph sz="half" idx="1"/>
          </p:nvPr>
        </p:nvSpPr>
        <p:spPr>
          <a:xfrm>
            <a:off x="457200" y="1600200"/>
            <a:ext cx="8147248" cy="4525963"/>
          </a:xfrm>
          <a:prstGeom prst="rect">
            <a:avLst/>
          </a:prstGeom>
        </p:spPr>
        <p:txBody>
          <a:bodyPr/>
          <a:lstStyle>
            <a:lvl1pPr marL="342900" indent="-342900">
              <a:buFont typeface="Wingdings" pitchFamily="2" charset="2"/>
              <a:buChar char="q"/>
              <a:defRPr sz="2800">
                <a:solidFill>
                  <a:srgbClr val="6D6E71"/>
                </a:solidFill>
                <a:latin typeface="DINCond-Medium" pitchFamily="50" charset="0"/>
              </a:defRPr>
            </a:lvl1pPr>
            <a:lvl2pPr marL="800100" indent="-342900">
              <a:buFont typeface="Wingdings" pitchFamily="2" charset="2"/>
              <a:buChar char="§"/>
              <a:defRPr sz="2400">
                <a:solidFill>
                  <a:srgbClr val="6D6E71"/>
                </a:solidFill>
                <a:latin typeface="DINCond-Medium" pitchFamily="50" charset="0"/>
              </a:defRPr>
            </a:lvl2pPr>
            <a:lvl3pPr marL="1143000" indent="-228600">
              <a:buFont typeface="Courier New" pitchFamily="49" charset="0"/>
              <a:buChar char="o"/>
              <a:defRPr sz="2000">
                <a:solidFill>
                  <a:srgbClr val="6D6E71"/>
                </a:solidFill>
                <a:latin typeface="DINCond-Medium" pitchFamily="50" charset="0"/>
              </a:defRPr>
            </a:lvl3pPr>
            <a:lvl4pPr>
              <a:defRPr sz="1800">
                <a:solidFill>
                  <a:srgbClr val="6D6E71"/>
                </a:solidFill>
                <a:latin typeface="DINCond-Medium" pitchFamily="50" charset="0"/>
              </a:defRPr>
            </a:lvl4pPr>
            <a:lvl5pPr>
              <a:defRPr sz="1800">
                <a:solidFill>
                  <a:srgbClr val="6D6E71"/>
                </a:solidFill>
                <a:latin typeface="DINCond-Medium" pitchFamily="50"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Slide Number Placeholder 5"/>
          <p:cNvSpPr>
            <a:spLocks noGrp="1"/>
          </p:cNvSpPr>
          <p:nvPr>
            <p:ph type="sldNum" sz="quarter" idx="12"/>
          </p:nvPr>
        </p:nvSpPr>
        <p:spPr>
          <a:xfrm>
            <a:off x="4350804" y="6589861"/>
            <a:ext cx="442392" cy="268139"/>
          </a:xfrm>
        </p:spPr>
        <p:txBody>
          <a:bodyPr/>
          <a:lstStyle>
            <a:lvl1pPr>
              <a:defRPr>
                <a:solidFill>
                  <a:srgbClr val="939598"/>
                </a:solidFill>
                <a:latin typeface="DINCond-Regular" pitchFamily="50" charset="0"/>
              </a:defRPr>
            </a:lvl1pPr>
          </a:lstStyle>
          <a:p>
            <a:fld id="{EF70D123-9DC6-4163-8D18-78791503709C}" type="slidenum">
              <a:rPr lang="en-US" smtClean="0"/>
              <a:pPr/>
              <a:t>‹#›</a:t>
            </a:fld>
            <a:endParaRPr lang="en-US"/>
          </a:p>
        </p:txBody>
      </p:sp>
      <p:sp>
        <p:nvSpPr>
          <p:cNvPr id="11" name="Footer Placeholder 4"/>
          <p:cNvSpPr>
            <a:spLocks noGrp="1"/>
          </p:cNvSpPr>
          <p:nvPr>
            <p:ph type="ftr" sz="quarter" idx="11"/>
          </p:nvPr>
        </p:nvSpPr>
        <p:spPr>
          <a:xfrm>
            <a:off x="3124200" y="6181318"/>
            <a:ext cx="2895600" cy="365125"/>
          </a:xfrm>
        </p:spPr>
        <p:txBody>
          <a:bodyPr/>
          <a:lstStyle/>
          <a:p>
            <a:r>
              <a:rPr lang="en-US"/>
              <a:t>i2a EHS Call                                                   15 October 2019</a:t>
            </a:r>
            <a:endParaRPr lang="en-US" dirty="0"/>
          </a:p>
        </p:txBody>
      </p:sp>
    </p:spTree>
    <p:extLst>
      <p:ext uri="{BB962C8B-B14F-4D97-AF65-F5344CB8AC3E}">
        <p14:creationId xmlns:p14="http://schemas.microsoft.com/office/powerpoint/2010/main" val="3042978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6_Title Only">
    <p:spTree>
      <p:nvGrpSpPr>
        <p:cNvPr id="1" name=""/>
        <p:cNvGrpSpPr/>
        <p:nvPr/>
      </p:nvGrpSpPr>
      <p:grpSpPr>
        <a:xfrm>
          <a:off x="0" y="0"/>
          <a:ext cx="0" cy="0"/>
          <a:chOff x="0" y="0"/>
          <a:chExt cx="0" cy="0"/>
        </a:xfrm>
      </p:grpSpPr>
      <p:grpSp>
        <p:nvGrpSpPr>
          <p:cNvPr id="8" name="Group 7"/>
          <p:cNvGrpSpPr/>
          <p:nvPr/>
        </p:nvGrpSpPr>
        <p:grpSpPr>
          <a:xfrm>
            <a:off x="2113535" y="838241"/>
            <a:ext cx="4916931" cy="5181519"/>
            <a:chOff x="2113535" y="838241"/>
            <a:chExt cx="4916931" cy="5181519"/>
          </a:xfrm>
        </p:grpSpPr>
        <p:pic>
          <p:nvPicPr>
            <p:cNvPr id="5" name="Picture 3"/>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colorTemperature colorTemp="6750"/>
                      </a14:imgEffect>
                    </a14:imgLayer>
                  </a14:imgProps>
                </a:ext>
                <a:ext uri="{28A0092B-C50C-407E-A947-70E740481C1C}">
                  <a14:useLocalDpi xmlns:a14="http://schemas.microsoft.com/office/drawing/2010/main" val="0"/>
                </a:ext>
              </a:extLst>
            </a:blip>
            <a:srcRect/>
            <a:stretch>
              <a:fillRect/>
            </a:stretch>
          </p:blipFill>
          <p:spPr bwMode="auto">
            <a:xfrm>
              <a:off x="2113535" y="838241"/>
              <a:ext cx="4916931" cy="5181519"/>
            </a:xfrm>
            <a:prstGeom prst="rect">
              <a:avLst/>
            </a:prstGeom>
            <a:gradFill>
              <a:gsLst>
                <a:gs pos="0">
                  <a:schemeClr val="accent1">
                    <a:tint val="66000"/>
                    <a:satMod val="160000"/>
                  </a:schemeClr>
                </a:gs>
                <a:gs pos="46000">
                  <a:schemeClr val="accent1">
                    <a:tint val="44500"/>
                    <a:satMod val="160000"/>
                    <a:alpha val="0"/>
                  </a:schemeClr>
                </a:gs>
                <a:gs pos="100000">
                  <a:schemeClr val="accent1">
                    <a:tint val="23500"/>
                    <a:satMod val="160000"/>
                  </a:schemeClr>
                </a:gs>
              </a:gsLst>
              <a:lin ang="5400000" scaled="0"/>
            </a:gradFill>
            <a:ln>
              <a:noFill/>
            </a:ln>
            <a:effectLst/>
          </p:spPr>
        </p:pic>
        <p:sp>
          <p:nvSpPr>
            <p:cNvPr id="7" name="Oval 6"/>
            <p:cNvSpPr/>
            <p:nvPr userDrawn="1"/>
          </p:nvSpPr>
          <p:spPr>
            <a:xfrm>
              <a:off x="2195736" y="1196752"/>
              <a:ext cx="4643037" cy="4680520"/>
            </a:xfrm>
            <a:prstGeom prst="ellipse">
              <a:avLst/>
            </a:prstGeom>
            <a:solidFill>
              <a:schemeClr val="bg1">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p:txBody>
          <a:bodyPr/>
          <a:lstStyle>
            <a:lvl1pPr>
              <a:defRPr>
                <a:solidFill>
                  <a:srgbClr val="008953"/>
                </a:solidFill>
                <a:latin typeface="DINCond-Medium" pitchFamily="50" charset="0"/>
              </a:defRPr>
            </a:lvl1pPr>
          </a:lstStyle>
          <a:p>
            <a:r>
              <a:rPr lang="en-US"/>
              <a:t>Click to edit Master title style</a:t>
            </a:r>
            <a:endParaRPr lang="en-US" dirty="0"/>
          </a:p>
        </p:txBody>
      </p:sp>
      <p:pic>
        <p:nvPicPr>
          <p:cNvPr id="102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13152" y="6153859"/>
            <a:ext cx="9169200" cy="41496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5"/>
          <p:cNvPicPr>
            <a:picLocks noChangeAspect="1"/>
          </p:cNvPicPr>
          <p:nvPr/>
        </p:nvPicPr>
        <p:blipFill rotWithShape="1">
          <a:blip r:embed="rId5" cstate="email">
            <a:extLst>
              <a:ext uri="{28A0092B-C50C-407E-A947-70E740481C1C}">
                <a14:useLocalDpi xmlns:a14="http://schemas.microsoft.com/office/drawing/2010/main" val="0"/>
              </a:ext>
            </a:extLst>
          </a:blip>
          <a:srcRect/>
          <a:stretch/>
        </p:blipFill>
        <p:spPr>
          <a:xfrm>
            <a:off x="323528" y="5599071"/>
            <a:ext cx="1524000" cy="1258929"/>
          </a:xfrm>
          <a:prstGeom prst="rect">
            <a:avLst/>
          </a:prstGeom>
        </p:spPr>
      </p:pic>
      <p:pic>
        <p:nvPicPr>
          <p:cNvPr id="1027" name="Picture 3"/>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7092280" y="5904454"/>
            <a:ext cx="1938270" cy="9132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9" name="Content Placeholder 2"/>
          <p:cNvSpPr>
            <a:spLocks noGrp="1"/>
          </p:cNvSpPr>
          <p:nvPr>
            <p:ph sz="half" idx="1"/>
          </p:nvPr>
        </p:nvSpPr>
        <p:spPr>
          <a:xfrm>
            <a:off x="457200" y="1600200"/>
            <a:ext cx="8147248" cy="4525963"/>
          </a:xfrm>
          <a:prstGeom prst="rect">
            <a:avLst/>
          </a:prstGeom>
        </p:spPr>
        <p:txBody>
          <a:bodyPr/>
          <a:lstStyle>
            <a:lvl1pPr marL="342900" indent="-342900">
              <a:buFont typeface="Wingdings" pitchFamily="2" charset="2"/>
              <a:buChar char="q"/>
              <a:defRPr sz="2800">
                <a:solidFill>
                  <a:srgbClr val="6D6E71"/>
                </a:solidFill>
                <a:latin typeface="DINCond-Medium" pitchFamily="50" charset="0"/>
              </a:defRPr>
            </a:lvl1pPr>
            <a:lvl2pPr marL="800100" indent="-342900">
              <a:buFont typeface="Wingdings" pitchFamily="2" charset="2"/>
              <a:buChar char="§"/>
              <a:defRPr sz="2400">
                <a:solidFill>
                  <a:srgbClr val="6D6E71"/>
                </a:solidFill>
                <a:latin typeface="DINCond-Medium" pitchFamily="50" charset="0"/>
              </a:defRPr>
            </a:lvl2pPr>
            <a:lvl3pPr marL="1143000" indent="-228600">
              <a:buFont typeface="Courier New" pitchFamily="49" charset="0"/>
              <a:buChar char="o"/>
              <a:defRPr sz="2000">
                <a:solidFill>
                  <a:srgbClr val="6D6E71"/>
                </a:solidFill>
                <a:latin typeface="DINCond-Medium" pitchFamily="50" charset="0"/>
              </a:defRPr>
            </a:lvl3pPr>
            <a:lvl4pPr>
              <a:defRPr sz="1800">
                <a:solidFill>
                  <a:srgbClr val="6D6E71"/>
                </a:solidFill>
                <a:latin typeface="DINCond-Medium" pitchFamily="50" charset="0"/>
              </a:defRPr>
            </a:lvl4pPr>
            <a:lvl5pPr>
              <a:defRPr sz="1800">
                <a:solidFill>
                  <a:srgbClr val="6D6E71"/>
                </a:solidFill>
                <a:latin typeface="DINCond-Medium" pitchFamily="50"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Slide Number Placeholder 5"/>
          <p:cNvSpPr>
            <a:spLocks noGrp="1"/>
          </p:cNvSpPr>
          <p:nvPr>
            <p:ph type="sldNum" sz="quarter" idx="12"/>
          </p:nvPr>
        </p:nvSpPr>
        <p:spPr>
          <a:xfrm>
            <a:off x="4350804" y="6589861"/>
            <a:ext cx="442392" cy="268139"/>
          </a:xfrm>
        </p:spPr>
        <p:txBody>
          <a:bodyPr/>
          <a:lstStyle>
            <a:lvl1pPr>
              <a:defRPr>
                <a:solidFill>
                  <a:srgbClr val="939598"/>
                </a:solidFill>
                <a:latin typeface="DINCond-Regular" pitchFamily="50" charset="0"/>
              </a:defRPr>
            </a:lvl1pPr>
          </a:lstStyle>
          <a:p>
            <a:fld id="{EF70D123-9DC6-4163-8D18-78791503709C}" type="slidenum">
              <a:rPr lang="en-US" smtClean="0"/>
              <a:pPr/>
              <a:t>‹#›</a:t>
            </a:fld>
            <a:endParaRPr lang="en-US"/>
          </a:p>
        </p:txBody>
      </p:sp>
      <p:sp>
        <p:nvSpPr>
          <p:cNvPr id="11" name="Footer Placeholder 4"/>
          <p:cNvSpPr>
            <a:spLocks noGrp="1"/>
          </p:cNvSpPr>
          <p:nvPr>
            <p:ph type="ftr" sz="quarter" idx="11"/>
          </p:nvPr>
        </p:nvSpPr>
        <p:spPr>
          <a:xfrm>
            <a:off x="3124200" y="6181318"/>
            <a:ext cx="2895600" cy="365125"/>
          </a:xfrm>
        </p:spPr>
        <p:txBody>
          <a:bodyPr/>
          <a:lstStyle/>
          <a:p>
            <a:r>
              <a:rPr lang="en-US"/>
              <a:t>i2a EHS Call                                                   15 October 2019</a:t>
            </a:r>
            <a:endParaRPr lang="en-US" dirty="0"/>
          </a:p>
        </p:txBody>
      </p:sp>
    </p:spTree>
    <p:extLst>
      <p:ext uri="{BB962C8B-B14F-4D97-AF65-F5344CB8AC3E}">
        <p14:creationId xmlns:p14="http://schemas.microsoft.com/office/powerpoint/2010/main" val="4263546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i2a EHS Call                                                   15 October 2019</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70D123-9DC6-4163-8D18-78791503709C}" type="slidenum">
              <a:rPr lang="en-US" smtClean="0"/>
              <a:pPr/>
              <a:t>‹#›</a:t>
            </a:fld>
            <a:endParaRPr lang="en-US"/>
          </a:p>
        </p:txBody>
      </p:sp>
    </p:spTree>
    <p:extLst>
      <p:ext uri="{BB962C8B-B14F-4D97-AF65-F5344CB8AC3E}">
        <p14:creationId xmlns:p14="http://schemas.microsoft.com/office/powerpoint/2010/main" val="41483159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4.xml"/><Relationship Id="rId13" Type="http://schemas.openxmlformats.org/officeDocument/2006/relationships/image" Target="../media/image15.png"/><Relationship Id="rId3" Type="http://schemas.openxmlformats.org/officeDocument/2006/relationships/image" Target="../media/image12.emf"/><Relationship Id="rId7" Type="http://schemas.openxmlformats.org/officeDocument/2006/relationships/diagramLayout" Target="../diagrams/layout4.xml"/><Relationship Id="rId12" Type="http://schemas.openxmlformats.org/officeDocument/2006/relationships/image" Target="../media/image10.png"/><Relationship Id="rId2" Type="http://schemas.openxmlformats.org/officeDocument/2006/relationships/image" Target="../media/image11.emf"/><Relationship Id="rId1" Type="http://schemas.openxmlformats.org/officeDocument/2006/relationships/slideLayout" Target="../slideLayouts/slideLayout2.xml"/><Relationship Id="rId6" Type="http://schemas.openxmlformats.org/officeDocument/2006/relationships/diagramData" Target="../diagrams/data4.xml"/><Relationship Id="rId11" Type="http://schemas.openxmlformats.org/officeDocument/2006/relationships/image" Target="../media/image9.png"/><Relationship Id="rId5" Type="http://schemas.openxmlformats.org/officeDocument/2006/relationships/image" Target="../media/image14.png"/><Relationship Id="rId10" Type="http://schemas.microsoft.com/office/2007/relationships/diagramDrawing" Target="../diagrams/drawing4.xml"/><Relationship Id="rId4" Type="http://schemas.openxmlformats.org/officeDocument/2006/relationships/image" Target="../media/image13.png"/><Relationship Id="rId9" Type="http://schemas.openxmlformats.org/officeDocument/2006/relationships/diagramColors" Target="../diagrams/colors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2.emf"/><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2.emf"/><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59832" y="2747962"/>
            <a:ext cx="5913448" cy="1362075"/>
          </a:xfrm>
        </p:spPr>
        <p:txBody>
          <a:bodyPr>
            <a:normAutofit/>
          </a:bodyPr>
          <a:lstStyle/>
          <a:p>
            <a:r>
              <a:rPr lang="en-US" sz="3200" dirty="0"/>
              <a:t>i2a EHS CONFERENCE CALL</a:t>
            </a:r>
          </a:p>
        </p:txBody>
      </p:sp>
      <p:sp>
        <p:nvSpPr>
          <p:cNvPr id="6" name="Content Placeholder 6">
            <a:extLst>
              <a:ext uri="{FF2B5EF4-FFF2-40B4-BE49-F238E27FC236}">
                <a16:creationId xmlns:a16="http://schemas.microsoft.com/office/drawing/2014/main" id="{BF9187BE-1FF3-4CED-98F0-7B6BF4F4F1F4}"/>
              </a:ext>
            </a:extLst>
          </p:cNvPr>
          <p:cNvSpPr>
            <a:spLocks noGrp="1"/>
          </p:cNvSpPr>
          <p:nvPr>
            <p:ph sz="quarter" idx="13"/>
          </p:nvPr>
        </p:nvSpPr>
        <p:spPr>
          <a:xfrm>
            <a:off x="3203848" y="4797152"/>
            <a:ext cx="5544616" cy="719138"/>
          </a:xfrm>
        </p:spPr>
        <p:txBody>
          <a:bodyPr/>
          <a:lstStyle/>
          <a:p>
            <a:r>
              <a:rPr lang="en-US" dirty="0"/>
              <a:t>15. October 2019</a:t>
            </a:r>
          </a:p>
        </p:txBody>
      </p:sp>
    </p:spTree>
    <p:extLst>
      <p:ext uri="{BB962C8B-B14F-4D97-AF65-F5344CB8AC3E}">
        <p14:creationId xmlns:p14="http://schemas.microsoft.com/office/powerpoint/2010/main" val="452633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E9EC6-7C8F-473B-BD29-F67143A72269}"/>
              </a:ext>
            </a:extLst>
          </p:cNvPr>
          <p:cNvSpPr>
            <a:spLocks noGrp="1"/>
          </p:cNvSpPr>
          <p:nvPr>
            <p:ph type="title"/>
          </p:nvPr>
        </p:nvSpPr>
        <p:spPr>
          <a:xfrm>
            <a:off x="457200" y="1800"/>
            <a:ext cx="8229600" cy="1143000"/>
          </a:xfrm>
        </p:spPr>
        <p:txBody>
          <a:bodyPr>
            <a:normAutofit/>
          </a:bodyPr>
          <a:lstStyle/>
          <a:p>
            <a:r>
              <a:rPr lang="en-US" sz="2800" b="1" dirty="0"/>
              <a:t>Agenda</a:t>
            </a:r>
          </a:p>
        </p:txBody>
      </p:sp>
      <p:sp>
        <p:nvSpPr>
          <p:cNvPr id="3" name="Content Placeholder 2">
            <a:extLst>
              <a:ext uri="{FF2B5EF4-FFF2-40B4-BE49-F238E27FC236}">
                <a16:creationId xmlns:a16="http://schemas.microsoft.com/office/drawing/2014/main" id="{03F28C41-192E-448D-9084-88A463110692}"/>
              </a:ext>
            </a:extLst>
          </p:cNvPr>
          <p:cNvSpPr>
            <a:spLocks noGrp="1"/>
          </p:cNvSpPr>
          <p:nvPr>
            <p:ph sz="half" idx="1"/>
          </p:nvPr>
        </p:nvSpPr>
        <p:spPr>
          <a:xfrm>
            <a:off x="469032" y="1123240"/>
            <a:ext cx="8147248" cy="4525963"/>
          </a:xfrm>
        </p:spPr>
        <p:txBody>
          <a:bodyPr/>
          <a:lstStyle/>
          <a:p>
            <a:pPr marL="514350" indent="-514350">
              <a:lnSpc>
                <a:spcPct val="150000"/>
              </a:lnSpc>
              <a:buFont typeface="+mj-lt"/>
              <a:buAutoNum type="arabicPeriod"/>
            </a:pPr>
            <a:r>
              <a:rPr lang="en-US" sz="2000" dirty="0"/>
              <a:t>Welcome and introduction</a:t>
            </a:r>
          </a:p>
          <a:p>
            <a:pPr marL="514350" indent="-514350">
              <a:lnSpc>
                <a:spcPct val="150000"/>
              </a:lnSpc>
              <a:buFont typeface="+mj-lt"/>
              <a:buAutoNum type="arabicPeriod"/>
            </a:pPr>
            <a:endParaRPr lang="en-US" sz="2000" dirty="0"/>
          </a:p>
          <a:p>
            <a:pPr marL="514350" indent="-514350">
              <a:lnSpc>
                <a:spcPct val="150000"/>
              </a:lnSpc>
              <a:buFont typeface="+mj-lt"/>
              <a:buAutoNum type="arabicPeriod"/>
            </a:pPr>
            <a:r>
              <a:rPr lang="en-US" sz="2000" dirty="0"/>
              <a:t>i2a research strategy overview</a:t>
            </a:r>
          </a:p>
          <a:p>
            <a:pPr marL="514350" indent="-514350">
              <a:lnSpc>
                <a:spcPct val="150000"/>
              </a:lnSpc>
              <a:buFont typeface="+mj-lt"/>
              <a:buAutoNum type="arabicPeriod"/>
            </a:pPr>
            <a:endParaRPr lang="en-US" sz="2000" dirty="0"/>
          </a:p>
          <a:p>
            <a:pPr marL="514350" indent="-514350">
              <a:lnSpc>
                <a:spcPct val="150000"/>
              </a:lnSpc>
              <a:buFont typeface="+mj-lt"/>
              <a:buAutoNum type="arabicPeriod"/>
            </a:pPr>
            <a:r>
              <a:rPr lang="en-US" sz="2000" dirty="0"/>
              <a:t>Zoom on Reproductive Toxicity assessment</a:t>
            </a:r>
          </a:p>
          <a:p>
            <a:pPr marL="514350" indent="-514350">
              <a:lnSpc>
                <a:spcPct val="150000"/>
              </a:lnSpc>
              <a:buFont typeface="+mj-lt"/>
              <a:buAutoNum type="arabicPeriod"/>
            </a:pPr>
            <a:endParaRPr lang="en-US" sz="2000" dirty="0"/>
          </a:p>
          <a:p>
            <a:pPr marL="514350" indent="-514350">
              <a:lnSpc>
                <a:spcPct val="150000"/>
              </a:lnSpc>
              <a:buFont typeface="+mj-lt"/>
              <a:buAutoNum type="arabicPeriod"/>
            </a:pPr>
            <a:r>
              <a:rPr lang="en-US" sz="2000" dirty="0"/>
              <a:t>Update on carcinogenicity assessment</a:t>
            </a:r>
          </a:p>
          <a:p>
            <a:pPr marL="514350" indent="-514350">
              <a:lnSpc>
                <a:spcPct val="150000"/>
              </a:lnSpc>
              <a:buFont typeface="+mj-lt"/>
              <a:buAutoNum type="arabicPeriod"/>
            </a:pPr>
            <a:endParaRPr lang="en-US" sz="2000" dirty="0"/>
          </a:p>
          <a:p>
            <a:pPr marL="514350" indent="-514350">
              <a:lnSpc>
                <a:spcPct val="150000"/>
              </a:lnSpc>
              <a:buFont typeface="+mj-lt"/>
              <a:buAutoNum type="arabicPeriod"/>
            </a:pPr>
            <a:r>
              <a:rPr lang="en-US" sz="2000" dirty="0"/>
              <a:t>AOB and next meetings/calls</a:t>
            </a:r>
          </a:p>
          <a:p>
            <a:pPr marL="971550" lvl="1" indent="-514350">
              <a:buFont typeface="+mj-lt"/>
              <a:buAutoNum type="arabicPeriod"/>
            </a:pPr>
            <a:endParaRPr lang="en-US" sz="1600" dirty="0"/>
          </a:p>
          <a:p>
            <a:pPr marL="514350" indent="-514350">
              <a:buFont typeface="+mj-lt"/>
              <a:buAutoNum type="arabicPeriod"/>
            </a:pPr>
            <a:endParaRPr lang="en-US" sz="2000" dirty="0"/>
          </a:p>
        </p:txBody>
      </p:sp>
      <p:sp>
        <p:nvSpPr>
          <p:cNvPr id="4" name="Slide Number Placeholder 3">
            <a:extLst>
              <a:ext uri="{FF2B5EF4-FFF2-40B4-BE49-F238E27FC236}">
                <a16:creationId xmlns:a16="http://schemas.microsoft.com/office/drawing/2014/main" id="{F4B9EDA6-1F55-4470-B84E-2260D73515D7}"/>
              </a:ext>
            </a:extLst>
          </p:cNvPr>
          <p:cNvSpPr>
            <a:spLocks noGrp="1"/>
          </p:cNvSpPr>
          <p:nvPr>
            <p:ph type="sldNum" sz="quarter" idx="12"/>
          </p:nvPr>
        </p:nvSpPr>
        <p:spPr/>
        <p:txBody>
          <a:bodyPr/>
          <a:lstStyle/>
          <a:p>
            <a:fld id="{EF70D123-9DC6-4163-8D18-78791503709C}" type="slidenum">
              <a:rPr lang="en-US" smtClean="0"/>
              <a:pPr/>
              <a:t>2</a:t>
            </a:fld>
            <a:endParaRPr lang="en-US"/>
          </a:p>
        </p:txBody>
      </p:sp>
      <p:sp>
        <p:nvSpPr>
          <p:cNvPr id="5" name="Footer Placeholder 4">
            <a:extLst>
              <a:ext uri="{FF2B5EF4-FFF2-40B4-BE49-F238E27FC236}">
                <a16:creationId xmlns:a16="http://schemas.microsoft.com/office/drawing/2014/main" id="{3C91A49D-4E61-4E3B-8C8E-212C623865EF}"/>
              </a:ext>
            </a:extLst>
          </p:cNvPr>
          <p:cNvSpPr>
            <a:spLocks noGrp="1"/>
          </p:cNvSpPr>
          <p:nvPr>
            <p:ph type="ftr" sz="quarter" idx="11"/>
          </p:nvPr>
        </p:nvSpPr>
        <p:spPr/>
        <p:txBody>
          <a:bodyPr/>
          <a:lstStyle/>
          <a:p>
            <a:r>
              <a:rPr lang="en-US"/>
              <a:t>i2a EHS Call                                                   15 October 2019</a:t>
            </a:r>
            <a:endParaRPr lang="en-US" dirty="0"/>
          </a:p>
        </p:txBody>
      </p:sp>
    </p:spTree>
    <p:extLst>
      <p:ext uri="{BB962C8B-B14F-4D97-AF65-F5344CB8AC3E}">
        <p14:creationId xmlns:p14="http://schemas.microsoft.com/office/powerpoint/2010/main" val="39898712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58021C5-B960-4F0C-A2D0-06D286307EC3}"/>
              </a:ext>
            </a:extLst>
          </p:cNvPr>
          <p:cNvSpPr>
            <a:spLocks noGrp="1"/>
          </p:cNvSpPr>
          <p:nvPr>
            <p:ph type="sldNum" sz="quarter" idx="12"/>
          </p:nvPr>
        </p:nvSpPr>
        <p:spPr/>
        <p:txBody>
          <a:bodyPr/>
          <a:lstStyle/>
          <a:p>
            <a:fld id="{EF70D123-9DC6-4163-8D18-78791503709C}" type="slidenum">
              <a:rPr lang="en-US" smtClean="0"/>
              <a:pPr/>
              <a:t>3</a:t>
            </a:fld>
            <a:endParaRPr lang="en-US"/>
          </a:p>
        </p:txBody>
      </p:sp>
      <p:sp>
        <p:nvSpPr>
          <p:cNvPr id="5" name="Footer Placeholder 4">
            <a:extLst>
              <a:ext uri="{FF2B5EF4-FFF2-40B4-BE49-F238E27FC236}">
                <a16:creationId xmlns:a16="http://schemas.microsoft.com/office/drawing/2014/main" id="{DF2A47A1-EF04-4F99-B31E-B2B692EA7DF1}"/>
              </a:ext>
            </a:extLst>
          </p:cNvPr>
          <p:cNvSpPr>
            <a:spLocks noGrp="1"/>
          </p:cNvSpPr>
          <p:nvPr>
            <p:ph type="ftr" sz="quarter" idx="11"/>
          </p:nvPr>
        </p:nvSpPr>
        <p:spPr/>
        <p:txBody>
          <a:bodyPr/>
          <a:lstStyle/>
          <a:p>
            <a:r>
              <a:rPr lang="en-US"/>
              <a:t>i2a EHS Call                                                   15 October 2019</a:t>
            </a:r>
            <a:endParaRPr lang="en-US" dirty="0"/>
          </a:p>
        </p:txBody>
      </p:sp>
      <p:sp>
        <p:nvSpPr>
          <p:cNvPr id="6" name="Title 5">
            <a:extLst>
              <a:ext uri="{FF2B5EF4-FFF2-40B4-BE49-F238E27FC236}">
                <a16:creationId xmlns:a16="http://schemas.microsoft.com/office/drawing/2014/main" id="{3252FB0F-A805-41D9-8ECF-1AFC818CCF17}"/>
              </a:ext>
            </a:extLst>
          </p:cNvPr>
          <p:cNvSpPr>
            <a:spLocks noGrp="1"/>
          </p:cNvSpPr>
          <p:nvPr>
            <p:ph type="title"/>
          </p:nvPr>
        </p:nvSpPr>
        <p:spPr>
          <a:xfrm>
            <a:off x="457200" y="2857500"/>
            <a:ext cx="8229600" cy="1143000"/>
          </a:xfrm>
        </p:spPr>
        <p:txBody>
          <a:bodyPr>
            <a:normAutofit/>
          </a:bodyPr>
          <a:lstStyle/>
          <a:p>
            <a:r>
              <a:rPr lang="en-US" sz="4000" b="1" dirty="0">
                <a:solidFill>
                  <a:srgbClr val="0070C0"/>
                </a:solidFill>
              </a:rPr>
              <a:t> 1. Welcome and introduction</a:t>
            </a:r>
          </a:p>
        </p:txBody>
      </p:sp>
    </p:spTree>
    <p:extLst>
      <p:ext uri="{BB962C8B-B14F-4D97-AF65-F5344CB8AC3E}">
        <p14:creationId xmlns:p14="http://schemas.microsoft.com/office/powerpoint/2010/main" val="1948067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E9EC6-7C8F-473B-BD29-F67143A72269}"/>
              </a:ext>
            </a:extLst>
          </p:cNvPr>
          <p:cNvSpPr>
            <a:spLocks noGrp="1"/>
          </p:cNvSpPr>
          <p:nvPr>
            <p:ph type="title"/>
          </p:nvPr>
        </p:nvSpPr>
        <p:spPr>
          <a:xfrm>
            <a:off x="457200" y="1800"/>
            <a:ext cx="8229600" cy="1143000"/>
          </a:xfrm>
        </p:spPr>
        <p:txBody>
          <a:bodyPr>
            <a:normAutofit/>
          </a:bodyPr>
          <a:lstStyle/>
          <a:p>
            <a:r>
              <a:rPr lang="en-US" sz="2800" b="1" dirty="0"/>
              <a:t>Participants</a:t>
            </a:r>
          </a:p>
        </p:txBody>
      </p:sp>
      <p:sp>
        <p:nvSpPr>
          <p:cNvPr id="3" name="Content Placeholder 2">
            <a:extLst>
              <a:ext uri="{FF2B5EF4-FFF2-40B4-BE49-F238E27FC236}">
                <a16:creationId xmlns:a16="http://schemas.microsoft.com/office/drawing/2014/main" id="{03F28C41-192E-448D-9084-88A463110692}"/>
              </a:ext>
            </a:extLst>
          </p:cNvPr>
          <p:cNvSpPr>
            <a:spLocks noGrp="1"/>
          </p:cNvSpPr>
          <p:nvPr>
            <p:ph sz="half" idx="1"/>
          </p:nvPr>
        </p:nvSpPr>
        <p:spPr>
          <a:xfrm>
            <a:off x="323528" y="1221296"/>
            <a:ext cx="8579296" cy="4525963"/>
          </a:xfrm>
        </p:spPr>
        <p:txBody>
          <a:bodyPr/>
          <a:lstStyle/>
          <a:p>
            <a:pPr marL="514350" indent="-514350">
              <a:lnSpc>
                <a:spcPct val="150000"/>
              </a:lnSpc>
              <a:buFont typeface="+mj-lt"/>
              <a:buAutoNum type="arabicPeriod"/>
            </a:pPr>
            <a:r>
              <a:rPr lang="en-US" sz="2000" dirty="0"/>
              <a:t>Members : Steven </a:t>
            </a:r>
            <a:r>
              <a:rPr lang="en-US" sz="2000" dirty="0" err="1"/>
              <a:t>Verbeckmoes</a:t>
            </a:r>
            <a:r>
              <a:rPr lang="en-US" sz="2000" dirty="0"/>
              <a:t> (Umicore), Marie-Laure Ledrich </a:t>
            </a:r>
            <a:r>
              <a:rPr lang="en-US" sz="2000" dirty="0" err="1"/>
              <a:t>Traxys</a:t>
            </a:r>
            <a:r>
              <a:rPr lang="en-US" sz="2000" dirty="0"/>
              <a:t>), </a:t>
            </a:r>
            <a:r>
              <a:rPr lang="en-US" sz="2000" dirty="0" err="1"/>
              <a:t>Rien</a:t>
            </a:r>
            <a:r>
              <a:rPr lang="en-US" sz="2000" dirty="0"/>
              <a:t> </a:t>
            </a:r>
            <a:r>
              <a:rPr lang="en-US" sz="2000" dirty="0" err="1"/>
              <a:t>Repriels</a:t>
            </a:r>
            <a:r>
              <a:rPr lang="en-US" sz="2000" dirty="0"/>
              <a:t> (Campine), Mari Carmen Belles (ITACA), Peter Faullant and Hubert Untersteiner (Tribotecc), Daisy Li and Joel </a:t>
            </a:r>
            <a:r>
              <a:rPr lang="en-US" sz="2000" dirty="0" err="1"/>
              <a:t>Tenney</a:t>
            </a:r>
            <a:r>
              <a:rPr lang="en-US" sz="2000" dirty="0"/>
              <a:t> (ICL-group), Oliver Schmid (</a:t>
            </a:r>
            <a:r>
              <a:rPr lang="en-US" sz="2000" dirty="0" err="1"/>
              <a:t>Basf</a:t>
            </a:r>
            <a:r>
              <a:rPr lang="en-US" sz="2000" dirty="0"/>
              <a:t>), Abulikemu </a:t>
            </a:r>
            <a:r>
              <a:rPr lang="en-US" sz="2000" dirty="0" err="1"/>
              <a:t>Mubalake</a:t>
            </a:r>
            <a:r>
              <a:rPr lang="en-US" sz="2000" dirty="0"/>
              <a:t> (Recylex)</a:t>
            </a:r>
          </a:p>
          <a:p>
            <a:pPr marL="514350" indent="-514350">
              <a:lnSpc>
                <a:spcPct val="300000"/>
              </a:lnSpc>
              <a:buFont typeface="+mj-lt"/>
              <a:buAutoNum type="arabicPeriod"/>
            </a:pPr>
            <a:r>
              <a:rPr lang="en-US" sz="2000" dirty="0"/>
              <a:t>I2a : Marjorie Huppert.</a:t>
            </a:r>
          </a:p>
          <a:p>
            <a:pPr marL="514350" indent="-514350">
              <a:lnSpc>
                <a:spcPct val="300000"/>
              </a:lnSpc>
              <a:buFont typeface="+mj-lt"/>
              <a:buAutoNum type="arabicPeriod"/>
            </a:pPr>
            <a:r>
              <a:rPr lang="en-US" sz="2000" dirty="0"/>
              <a:t>External : Craig Boreiko, Lindsay Aveyard.</a:t>
            </a:r>
          </a:p>
          <a:p>
            <a:pPr marL="971550" lvl="1" indent="-514350">
              <a:buFont typeface="+mj-lt"/>
              <a:buAutoNum type="arabicPeriod"/>
            </a:pPr>
            <a:endParaRPr lang="en-US" sz="1600" dirty="0"/>
          </a:p>
          <a:p>
            <a:pPr marL="514350" indent="-514350">
              <a:buFont typeface="+mj-lt"/>
              <a:buAutoNum type="arabicPeriod"/>
            </a:pPr>
            <a:endParaRPr lang="en-US" sz="2000" dirty="0"/>
          </a:p>
        </p:txBody>
      </p:sp>
      <p:sp>
        <p:nvSpPr>
          <p:cNvPr id="4" name="Slide Number Placeholder 3">
            <a:extLst>
              <a:ext uri="{FF2B5EF4-FFF2-40B4-BE49-F238E27FC236}">
                <a16:creationId xmlns:a16="http://schemas.microsoft.com/office/drawing/2014/main" id="{F4B9EDA6-1F55-4470-B84E-2260D73515D7}"/>
              </a:ext>
            </a:extLst>
          </p:cNvPr>
          <p:cNvSpPr>
            <a:spLocks noGrp="1"/>
          </p:cNvSpPr>
          <p:nvPr>
            <p:ph type="sldNum" sz="quarter" idx="12"/>
          </p:nvPr>
        </p:nvSpPr>
        <p:spPr/>
        <p:txBody>
          <a:bodyPr/>
          <a:lstStyle/>
          <a:p>
            <a:fld id="{EF70D123-9DC6-4163-8D18-78791503709C}" type="slidenum">
              <a:rPr lang="en-US" smtClean="0"/>
              <a:pPr/>
              <a:t>4</a:t>
            </a:fld>
            <a:endParaRPr lang="en-US"/>
          </a:p>
        </p:txBody>
      </p:sp>
      <p:sp>
        <p:nvSpPr>
          <p:cNvPr id="5" name="Footer Placeholder 4">
            <a:extLst>
              <a:ext uri="{FF2B5EF4-FFF2-40B4-BE49-F238E27FC236}">
                <a16:creationId xmlns:a16="http://schemas.microsoft.com/office/drawing/2014/main" id="{3C91A49D-4E61-4E3B-8C8E-212C623865EF}"/>
              </a:ext>
            </a:extLst>
          </p:cNvPr>
          <p:cNvSpPr>
            <a:spLocks noGrp="1"/>
          </p:cNvSpPr>
          <p:nvPr>
            <p:ph type="ftr" sz="quarter" idx="11"/>
          </p:nvPr>
        </p:nvSpPr>
        <p:spPr/>
        <p:txBody>
          <a:bodyPr/>
          <a:lstStyle/>
          <a:p>
            <a:r>
              <a:rPr lang="en-US"/>
              <a:t>i2a EHS Call                                                   15 October 2019</a:t>
            </a:r>
            <a:endParaRPr lang="en-US" dirty="0"/>
          </a:p>
        </p:txBody>
      </p:sp>
    </p:spTree>
    <p:extLst>
      <p:ext uri="{BB962C8B-B14F-4D97-AF65-F5344CB8AC3E}">
        <p14:creationId xmlns:p14="http://schemas.microsoft.com/office/powerpoint/2010/main" val="2206720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58021C5-B960-4F0C-A2D0-06D286307EC3}"/>
              </a:ext>
            </a:extLst>
          </p:cNvPr>
          <p:cNvSpPr>
            <a:spLocks noGrp="1"/>
          </p:cNvSpPr>
          <p:nvPr>
            <p:ph type="sldNum" sz="quarter" idx="12"/>
          </p:nvPr>
        </p:nvSpPr>
        <p:spPr/>
        <p:txBody>
          <a:bodyPr/>
          <a:lstStyle/>
          <a:p>
            <a:fld id="{EF70D123-9DC6-4163-8D18-78791503709C}" type="slidenum">
              <a:rPr lang="en-US" smtClean="0"/>
              <a:pPr/>
              <a:t>5</a:t>
            </a:fld>
            <a:endParaRPr lang="en-US"/>
          </a:p>
        </p:txBody>
      </p:sp>
      <p:sp>
        <p:nvSpPr>
          <p:cNvPr id="5" name="Footer Placeholder 4">
            <a:extLst>
              <a:ext uri="{FF2B5EF4-FFF2-40B4-BE49-F238E27FC236}">
                <a16:creationId xmlns:a16="http://schemas.microsoft.com/office/drawing/2014/main" id="{DF2A47A1-EF04-4F99-B31E-B2B692EA7DF1}"/>
              </a:ext>
            </a:extLst>
          </p:cNvPr>
          <p:cNvSpPr>
            <a:spLocks noGrp="1"/>
          </p:cNvSpPr>
          <p:nvPr>
            <p:ph type="ftr" sz="quarter" idx="11"/>
          </p:nvPr>
        </p:nvSpPr>
        <p:spPr/>
        <p:txBody>
          <a:bodyPr/>
          <a:lstStyle/>
          <a:p>
            <a:r>
              <a:rPr lang="en-US"/>
              <a:t>i2a EHS Call                                                   15 October 2019</a:t>
            </a:r>
            <a:endParaRPr lang="en-US" dirty="0"/>
          </a:p>
        </p:txBody>
      </p:sp>
      <p:sp>
        <p:nvSpPr>
          <p:cNvPr id="6" name="Title 5">
            <a:extLst>
              <a:ext uri="{FF2B5EF4-FFF2-40B4-BE49-F238E27FC236}">
                <a16:creationId xmlns:a16="http://schemas.microsoft.com/office/drawing/2014/main" id="{3252FB0F-A805-41D9-8ECF-1AFC818CCF17}"/>
              </a:ext>
            </a:extLst>
          </p:cNvPr>
          <p:cNvSpPr>
            <a:spLocks noGrp="1"/>
          </p:cNvSpPr>
          <p:nvPr>
            <p:ph type="title"/>
          </p:nvPr>
        </p:nvSpPr>
        <p:spPr>
          <a:xfrm>
            <a:off x="457200" y="2857500"/>
            <a:ext cx="8229600" cy="1143000"/>
          </a:xfrm>
        </p:spPr>
        <p:txBody>
          <a:bodyPr>
            <a:normAutofit fontScale="90000"/>
          </a:bodyPr>
          <a:lstStyle/>
          <a:p>
            <a:r>
              <a:rPr lang="en-US" sz="4000" b="1" dirty="0">
                <a:solidFill>
                  <a:srgbClr val="0070C0"/>
                </a:solidFill>
              </a:rPr>
              <a:t> 2. i2a research overview reminder</a:t>
            </a:r>
            <a:br>
              <a:rPr lang="en-US" sz="4000" b="1" dirty="0">
                <a:solidFill>
                  <a:srgbClr val="0070C0"/>
                </a:solidFill>
              </a:rPr>
            </a:br>
            <a:endParaRPr lang="en-US" sz="4000" b="1" dirty="0">
              <a:solidFill>
                <a:srgbClr val="0070C0"/>
              </a:solidFill>
            </a:endParaRPr>
          </a:p>
        </p:txBody>
      </p:sp>
    </p:spTree>
    <p:extLst>
      <p:ext uri="{BB962C8B-B14F-4D97-AF65-F5344CB8AC3E}">
        <p14:creationId xmlns:p14="http://schemas.microsoft.com/office/powerpoint/2010/main" val="9448207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72CF3-663E-4D9D-80E6-7096DEF278B9}"/>
              </a:ext>
            </a:extLst>
          </p:cNvPr>
          <p:cNvSpPr>
            <a:spLocks noGrp="1"/>
          </p:cNvSpPr>
          <p:nvPr>
            <p:ph type="title"/>
          </p:nvPr>
        </p:nvSpPr>
        <p:spPr>
          <a:xfrm>
            <a:off x="416024" y="-99392"/>
            <a:ext cx="8229600" cy="1143000"/>
          </a:xfrm>
        </p:spPr>
        <p:txBody>
          <a:bodyPr>
            <a:normAutofit/>
          </a:bodyPr>
          <a:lstStyle/>
          <a:p>
            <a:r>
              <a:rPr lang="en-US" sz="3600" b="1" dirty="0"/>
              <a:t>Overview of the research strategy</a:t>
            </a:r>
          </a:p>
        </p:txBody>
      </p:sp>
      <p:sp>
        <p:nvSpPr>
          <p:cNvPr id="4" name="Slide Number Placeholder 3">
            <a:extLst>
              <a:ext uri="{FF2B5EF4-FFF2-40B4-BE49-F238E27FC236}">
                <a16:creationId xmlns:a16="http://schemas.microsoft.com/office/drawing/2014/main" id="{C55AC1B3-7660-4FEB-857B-3C6B35EC389A}"/>
              </a:ext>
            </a:extLst>
          </p:cNvPr>
          <p:cNvSpPr>
            <a:spLocks noGrp="1"/>
          </p:cNvSpPr>
          <p:nvPr>
            <p:ph type="sldNum" sz="quarter" idx="12"/>
          </p:nvPr>
        </p:nvSpPr>
        <p:spPr/>
        <p:txBody>
          <a:bodyPr/>
          <a:lstStyle/>
          <a:p>
            <a:fld id="{EF70D123-9DC6-4163-8D18-78791503709C}" type="slidenum">
              <a:rPr lang="en-US" smtClean="0"/>
              <a:pPr/>
              <a:t>6</a:t>
            </a:fld>
            <a:endParaRPr lang="en-US"/>
          </a:p>
        </p:txBody>
      </p:sp>
      <p:sp>
        <p:nvSpPr>
          <p:cNvPr id="5" name="Footer Placeholder 4">
            <a:extLst>
              <a:ext uri="{FF2B5EF4-FFF2-40B4-BE49-F238E27FC236}">
                <a16:creationId xmlns:a16="http://schemas.microsoft.com/office/drawing/2014/main" id="{3E73201E-2D88-413A-9FDC-9120AA285441}"/>
              </a:ext>
            </a:extLst>
          </p:cNvPr>
          <p:cNvSpPr>
            <a:spLocks noGrp="1"/>
          </p:cNvSpPr>
          <p:nvPr>
            <p:ph type="ftr" sz="quarter" idx="11"/>
          </p:nvPr>
        </p:nvSpPr>
        <p:spPr/>
        <p:txBody>
          <a:bodyPr/>
          <a:lstStyle/>
          <a:p>
            <a:r>
              <a:rPr lang="en-US"/>
              <a:t>i2a EHS Call                                                   15 October 2019</a:t>
            </a:r>
            <a:endParaRPr lang="en-US" dirty="0"/>
          </a:p>
        </p:txBody>
      </p:sp>
      <p:sp>
        <p:nvSpPr>
          <p:cNvPr id="8" name="Content Placeholder 7">
            <a:extLst>
              <a:ext uri="{FF2B5EF4-FFF2-40B4-BE49-F238E27FC236}">
                <a16:creationId xmlns:a16="http://schemas.microsoft.com/office/drawing/2014/main" id="{CC7A023F-8DA8-427D-B12B-714EB7196CF9}"/>
              </a:ext>
            </a:extLst>
          </p:cNvPr>
          <p:cNvSpPr>
            <a:spLocks noGrp="1"/>
          </p:cNvSpPr>
          <p:nvPr>
            <p:ph sz="half" idx="1"/>
          </p:nvPr>
        </p:nvSpPr>
        <p:spPr>
          <a:xfrm>
            <a:off x="251520" y="836712"/>
            <a:ext cx="8507951" cy="4929411"/>
          </a:xfrm>
        </p:spPr>
        <p:txBody>
          <a:bodyPr/>
          <a:lstStyle/>
          <a:p>
            <a:pPr marL="0" indent="0">
              <a:buNone/>
            </a:pPr>
            <a:endParaRPr lang="en-US" sz="2000" b="1" dirty="0">
              <a:solidFill>
                <a:schemeClr val="accent1"/>
              </a:solidFill>
            </a:endParaRPr>
          </a:p>
          <a:p>
            <a:r>
              <a:rPr lang="en-US" sz="2000" b="1" dirty="0">
                <a:solidFill>
                  <a:schemeClr val="accent1"/>
                </a:solidFill>
              </a:rPr>
              <a:t>Lung toxicity and Carcinogenicity/Genotoxicity</a:t>
            </a:r>
            <a:endParaRPr lang="en-US" sz="2000" dirty="0"/>
          </a:p>
          <a:p>
            <a:pPr marL="457200" lvl="1" indent="0">
              <a:buNone/>
            </a:pPr>
            <a:endParaRPr lang="en-US" sz="1600" dirty="0"/>
          </a:p>
          <a:p>
            <a:pPr marL="457200" lvl="1" indent="0">
              <a:buNone/>
            </a:pPr>
            <a:endParaRPr lang="en-US" sz="1600" dirty="0"/>
          </a:p>
          <a:p>
            <a:pPr marL="457200" lvl="1" indent="0">
              <a:buNone/>
            </a:pPr>
            <a:endParaRPr lang="en-US" sz="1600" dirty="0"/>
          </a:p>
          <a:p>
            <a:pPr marL="457200" lvl="1" indent="0">
              <a:buNone/>
            </a:pPr>
            <a:endParaRPr lang="en-US" sz="1600" dirty="0"/>
          </a:p>
          <a:p>
            <a:pPr marL="457200" lvl="1" indent="0">
              <a:buNone/>
            </a:pPr>
            <a:endParaRPr lang="en-US" sz="1600" dirty="0"/>
          </a:p>
          <a:p>
            <a:endParaRPr lang="en-US" sz="2000" dirty="0"/>
          </a:p>
          <a:p>
            <a:r>
              <a:rPr lang="en-US" sz="2000" b="1" dirty="0">
                <a:solidFill>
                  <a:schemeClr val="accent1"/>
                </a:solidFill>
              </a:rPr>
              <a:t>Systemic and Reproductive toxicity</a:t>
            </a:r>
            <a:endParaRPr lang="en-US" sz="1800" dirty="0"/>
          </a:p>
          <a:p>
            <a:pPr lvl="1"/>
            <a:endParaRPr lang="en-US" sz="1800" dirty="0"/>
          </a:p>
          <a:p>
            <a:pPr marL="0" indent="0">
              <a:buNone/>
            </a:pPr>
            <a:endParaRPr lang="en-US" sz="2000" dirty="0"/>
          </a:p>
          <a:p>
            <a:endParaRPr lang="en-US" sz="2000" dirty="0"/>
          </a:p>
        </p:txBody>
      </p:sp>
      <p:graphicFrame>
        <p:nvGraphicFramePr>
          <p:cNvPr id="10" name="Diagram 9">
            <a:extLst>
              <a:ext uri="{FF2B5EF4-FFF2-40B4-BE49-F238E27FC236}">
                <a16:creationId xmlns:a16="http://schemas.microsoft.com/office/drawing/2014/main" id="{173AB418-2A66-4FB0-A4CC-F8C7BB0F0CC6}"/>
              </a:ext>
            </a:extLst>
          </p:cNvPr>
          <p:cNvGraphicFramePr/>
          <p:nvPr>
            <p:extLst>
              <p:ext uri="{D42A27DB-BD31-4B8C-83A1-F6EECF244321}">
                <p14:modId xmlns:p14="http://schemas.microsoft.com/office/powerpoint/2010/main" val="4198896325"/>
              </p:ext>
            </p:extLst>
          </p:nvPr>
        </p:nvGraphicFramePr>
        <p:xfrm>
          <a:off x="323358" y="3770258"/>
          <a:ext cx="8552149" cy="1995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1" name="Diagram 10">
            <a:extLst>
              <a:ext uri="{FF2B5EF4-FFF2-40B4-BE49-F238E27FC236}">
                <a16:creationId xmlns:a16="http://schemas.microsoft.com/office/drawing/2014/main" id="{133F26B3-BA36-4767-904C-86627C26D9F2}"/>
              </a:ext>
            </a:extLst>
          </p:cNvPr>
          <p:cNvGraphicFramePr/>
          <p:nvPr>
            <p:extLst>
              <p:ext uri="{D42A27DB-BD31-4B8C-83A1-F6EECF244321}">
                <p14:modId xmlns:p14="http://schemas.microsoft.com/office/powerpoint/2010/main" val="3994872816"/>
              </p:ext>
            </p:extLst>
          </p:nvPr>
        </p:nvGraphicFramePr>
        <p:xfrm>
          <a:off x="384529" y="1895056"/>
          <a:ext cx="7931887" cy="137956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6370341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9F8C2C0-C58E-42EA-8F2C-C74DB0E2F429}"/>
              </a:ext>
            </a:extLst>
          </p:cNvPr>
          <p:cNvSpPr>
            <a:spLocks noGrp="1"/>
          </p:cNvSpPr>
          <p:nvPr>
            <p:ph type="title"/>
          </p:nvPr>
        </p:nvSpPr>
        <p:spPr>
          <a:xfrm>
            <a:off x="457200" y="2857500"/>
            <a:ext cx="8229600" cy="1143000"/>
          </a:xfrm>
        </p:spPr>
        <p:txBody>
          <a:bodyPr>
            <a:normAutofit fontScale="90000"/>
          </a:bodyPr>
          <a:lstStyle/>
          <a:p>
            <a:r>
              <a:rPr lang="en-US" sz="4000" b="1" dirty="0">
                <a:solidFill>
                  <a:srgbClr val="0070C0"/>
                </a:solidFill>
              </a:rPr>
              <a:t> 3. Zoom on Reproductive toxicity assessment</a:t>
            </a:r>
          </a:p>
        </p:txBody>
      </p:sp>
      <p:sp>
        <p:nvSpPr>
          <p:cNvPr id="4" name="Slide Number Placeholder 3">
            <a:extLst>
              <a:ext uri="{FF2B5EF4-FFF2-40B4-BE49-F238E27FC236}">
                <a16:creationId xmlns:a16="http://schemas.microsoft.com/office/drawing/2014/main" id="{6A7FDD3D-F6C4-4FCF-983F-A796667DE04D}"/>
              </a:ext>
            </a:extLst>
          </p:cNvPr>
          <p:cNvSpPr>
            <a:spLocks noGrp="1"/>
          </p:cNvSpPr>
          <p:nvPr>
            <p:ph type="sldNum" sz="quarter" idx="12"/>
          </p:nvPr>
        </p:nvSpPr>
        <p:spPr/>
        <p:txBody>
          <a:bodyPr/>
          <a:lstStyle/>
          <a:p>
            <a:fld id="{EF70D123-9DC6-4163-8D18-78791503709C}" type="slidenum">
              <a:rPr lang="en-US" smtClean="0"/>
              <a:pPr/>
              <a:t>7</a:t>
            </a:fld>
            <a:endParaRPr lang="en-US"/>
          </a:p>
        </p:txBody>
      </p:sp>
      <p:sp>
        <p:nvSpPr>
          <p:cNvPr id="5" name="Footer Placeholder 4">
            <a:extLst>
              <a:ext uri="{FF2B5EF4-FFF2-40B4-BE49-F238E27FC236}">
                <a16:creationId xmlns:a16="http://schemas.microsoft.com/office/drawing/2014/main" id="{67E270AE-6CE6-400E-8D41-95651157DD30}"/>
              </a:ext>
            </a:extLst>
          </p:cNvPr>
          <p:cNvSpPr>
            <a:spLocks noGrp="1"/>
          </p:cNvSpPr>
          <p:nvPr>
            <p:ph type="ftr" sz="quarter" idx="11"/>
          </p:nvPr>
        </p:nvSpPr>
        <p:spPr/>
        <p:txBody>
          <a:bodyPr/>
          <a:lstStyle/>
          <a:p>
            <a:r>
              <a:rPr lang="en-US"/>
              <a:t>i2a EHS Call                                                   15 October 2019</a:t>
            </a:r>
            <a:endParaRPr lang="en-US" dirty="0"/>
          </a:p>
        </p:txBody>
      </p:sp>
    </p:spTree>
    <p:extLst>
      <p:ext uri="{BB962C8B-B14F-4D97-AF65-F5344CB8AC3E}">
        <p14:creationId xmlns:p14="http://schemas.microsoft.com/office/powerpoint/2010/main" val="36174660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C50FD-D3CB-447A-A00C-B217BB1CC64F}"/>
              </a:ext>
            </a:extLst>
          </p:cNvPr>
          <p:cNvSpPr>
            <a:spLocks noGrp="1"/>
          </p:cNvSpPr>
          <p:nvPr>
            <p:ph type="title"/>
          </p:nvPr>
        </p:nvSpPr>
        <p:spPr>
          <a:xfrm>
            <a:off x="601216" y="113076"/>
            <a:ext cx="8229600" cy="808274"/>
          </a:xfrm>
        </p:spPr>
        <p:txBody>
          <a:bodyPr>
            <a:normAutofit/>
          </a:bodyPr>
          <a:lstStyle/>
          <a:p>
            <a:r>
              <a:rPr lang="en-US" sz="4000" b="1" dirty="0"/>
              <a:t>Reproductive data</a:t>
            </a:r>
          </a:p>
        </p:txBody>
      </p:sp>
      <p:sp>
        <p:nvSpPr>
          <p:cNvPr id="3" name="Content Placeholder 2">
            <a:extLst>
              <a:ext uri="{FF2B5EF4-FFF2-40B4-BE49-F238E27FC236}">
                <a16:creationId xmlns:a16="http://schemas.microsoft.com/office/drawing/2014/main" id="{7F0A306C-08FD-4A28-866B-881376D152C2}"/>
              </a:ext>
            </a:extLst>
          </p:cNvPr>
          <p:cNvSpPr>
            <a:spLocks noGrp="1"/>
          </p:cNvSpPr>
          <p:nvPr>
            <p:ph sz="half" idx="1"/>
          </p:nvPr>
        </p:nvSpPr>
        <p:spPr>
          <a:xfrm>
            <a:off x="827584" y="1166018"/>
            <a:ext cx="7776864" cy="4525963"/>
          </a:xfrm>
        </p:spPr>
        <p:txBody>
          <a:bodyPr/>
          <a:lstStyle/>
          <a:p>
            <a:pPr marL="0" indent="0" algn="ctr">
              <a:buNone/>
            </a:pPr>
            <a:endParaRPr lang="en-US" sz="1800" dirty="0"/>
          </a:p>
          <a:p>
            <a:endParaRPr lang="en-US" sz="1800" dirty="0"/>
          </a:p>
          <a:p>
            <a:endParaRPr lang="en-US" sz="1800" dirty="0"/>
          </a:p>
        </p:txBody>
      </p:sp>
      <p:sp>
        <p:nvSpPr>
          <p:cNvPr id="4" name="Slide Number Placeholder 3">
            <a:extLst>
              <a:ext uri="{FF2B5EF4-FFF2-40B4-BE49-F238E27FC236}">
                <a16:creationId xmlns:a16="http://schemas.microsoft.com/office/drawing/2014/main" id="{F14C5D31-3268-4DAB-90B0-948906718FBB}"/>
              </a:ext>
            </a:extLst>
          </p:cNvPr>
          <p:cNvSpPr>
            <a:spLocks noGrp="1"/>
          </p:cNvSpPr>
          <p:nvPr>
            <p:ph type="sldNum" sz="quarter" idx="12"/>
          </p:nvPr>
        </p:nvSpPr>
        <p:spPr/>
        <p:txBody>
          <a:bodyPr/>
          <a:lstStyle/>
          <a:p>
            <a:fld id="{EF70D123-9DC6-4163-8D18-78791503709C}" type="slidenum">
              <a:rPr lang="en-US" smtClean="0"/>
              <a:pPr/>
              <a:t>8</a:t>
            </a:fld>
            <a:endParaRPr lang="en-US"/>
          </a:p>
        </p:txBody>
      </p:sp>
      <p:sp>
        <p:nvSpPr>
          <p:cNvPr id="5" name="Footer Placeholder 4">
            <a:extLst>
              <a:ext uri="{FF2B5EF4-FFF2-40B4-BE49-F238E27FC236}">
                <a16:creationId xmlns:a16="http://schemas.microsoft.com/office/drawing/2014/main" id="{542B12B4-A13F-4820-A067-98C9D7D76726}"/>
              </a:ext>
            </a:extLst>
          </p:cNvPr>
          <p:cNvSpPr>
            <a:spLocks noGrp="1"/>
          </p:cNvSpPr>
          <p:nvPr>
            <p:ph type="ftr" sz="quarter" idx="11"/>
          </p:nvPr>
        </p:nvSpPr>
        <p:spPr/>
        <p:txBody>
          <a:bodyPr/>
          <a:lstStyle/>
          <a:p>
            <a:r>
              <a:rPr lang="en-US"/>
              <a:t>i2a EHS Call                                                   15 October 2019</a:t>
            </a:r>
            <a:endParaRPr lang="en-US" dirty="0"/>
          </a:p>
        </p:txBody>
      </p:sp>
      <p:graphicFrame>
        <p:nvGraphicFramePr>
          <p:cNvPr id="9" name="Diagram 8">
            <a:extLst>
              <a:ext uri="{FF2B5EF4-FFF2-40B4-BE49-F238E27FC236}">
                <a16:creationId xmlns:a16="http://schemas.microsoft.com/office/drawing/2014/main" id="{6C70109B-F587-421E-ACD3-B9D542DD78EF}"/>
              </a:ext>
            </a:extLst>
          </p:cNvPr>
          <p:cNvGraphicFramePr/>
          <p:nvPr>
            <p:extLst>
              <p:ext uri="{D42A27DB-BD31-4B8C-83A1-F6EECF244321}">
                <p14:modId xmlns:p14="http://schemas.microsoft.com/office/powerpoint/2010/main" val="806537426"/>
              </p:ext>
            </p:extLst>
          </p:nvPr>
        </p:nvGraphicFramePr>
        <p:xfrm>
          <a:off x="514050" y="1817914"/>
          <a:ext cx="8367803" cy="32221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628656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84A0F3-5E01-49BA-AC65-828B1E94F7B1}"/>
              </a:ext>
            </a:extLst>
          </p:cNvPr>
          <p:cNvSpPr>
            <a:spLocks noGrp="1"/>
          </p:cNvSpPr>
          <p:nvPr>
            <p:ph sz="half" idx="1"/>
          </p:nvPr>
        </p:nvSpPr>
        <p:spPr>
          <a:xfrm>
            <a:off x="107504" y="948004"/>
            <a:ext cx="9145016" cy="5189896"/>
          </a:xfrm>
        </p:spPr>
        <p:txBody>
          <a:bodyPr/>
          <a:lstStyle/>
          <a:p>
            <a:pPr marL="0" indent="0" algn="ctr">
              <a:buNone/>
            </a:pPr>
            <a:endParaRPr lang="en-US" b="1" dirty="0"/>
          </a:p>
          <a:p>
            <a:pPr marL="0" indent="0" algn="ctr">
              <a:buNone/>
            </a:pPr>
            <a:endParaRPr lang="en-US" b="1" dirty="0"/>
          </a:p>
          <a:p>
            <a:pPr marL="457200" lvl="1" indent="0">
              <a:buNone/>
            </a:pPr>
            <a:endParaRPr lang="en-US" dirty="0"/>
          </a:p>
          <a:p>
            <a:pPr lvl="1"/>
            <a:r>
              <a:rPr lang="en-US" dirty="0"/>
              <a:t>Principle: </a:t>
            </a:r>
          </a:p>
          <a:p>
            <a:pPr lvl="2"/>
            <a:r>
              <a:rPr lang="en-US" dirty="0" err="1"/>
              <a:t>Bioelution</a:t>
            </a:r>
            <a:r>
              <a:rPr lang="en-US" dirty="0"/>
              <a:t> studies measure the degree to which Sb is </a:t>
            </a:r>
            <a:r>
              <a:rPr lang="en-US" b="1" dirty="0">
                <a:solidFill>
                  <a:schemeClr val="accent1"/>
                </a:solidFill>
              </a:rPr>
              <a:t>dissolved in the simulated gastric fluid</a:t>
            </a:r>
            <a:r>
              <a:rPr lang="en-US" dirty="0"/>
              <a:t>, a route for assessing </a:t>
            </a:r>
            <a:r>
              <a:rPr lang="en-US" b="1" dirty="0">
                <a:solidFill>
                  <a:schemeClr val="accent1"/>
                </a:solidFill>
              </a:rPr>
              <a:t>systemic toxicity  and reproductive toxicity </a:t>
            </a:r>
            <a:endParaRPr lang="en-US" dirty="0"/>
          </a:p>
          <a:p>
            <a:pPr lvl="1"/>
            <a:r>
              <a:rPr lang="en-US" dirty="0"/>
              <a:t>Results: </a:t>
            </a:r>
          </a:p>
          <a:p>
            <a:pPr lvl="2"/>
            <a:r>
              <a:rPr lang="en-US" dirty="0"/>
              <a:t>Most soluble substances are the Sb 5+ compounds (except APO)</a:t>
            </a:r>
          </a:p>
          <a:p>
            <a:pPr lvl="2"/>
            <a:r>
              <a:rPr lang="en-US" dirty="0"/>
              <a:t>Least soluble substances are Sb and Sb 3+ compounds</a:t>
            </a:r>
          </a:p>
          <a:p>
            <a:pPr lvl="2"/>
            <a:r>
              <a:rPr lang="en-US" dirty="0"/>
              <a:t>Will advocate the choice of the substance for further in vivo testing</a:t>
            </a:r>
          </a:p>
          <a:p>
            <a:pPr lvl="2"/>
            <a:r>
              <a:rPr lang="en-US" dirty="0"/>
              <a:t>Reinforce the read across approach</a:t>
            </a:r>
          </a:p>
          <a:p>
            <a:pPr lvl="2"/>
            <a:endParaRPr lang="en-US" dirty="0"/>
          </a:p>
          <a:p>
            <a:pPr lvl="1"/>
            <a:endParaRPr lang="en-US" dirty="0"/>
          </a:p>
        </p:txBody>
      </p:sp>
      <p:sp>
        <p:nvSpPr>
          <p:cNvPr id="4" name="Slide Number Placeholder 3">
            <a:extLst>
              <a:ext uri="{FF2B5EF4-FFF2-40B4-BE49-F238E27FC236}">
                <a16:creationId xmlns:a16="http://schemas.microsoft.com/office/drawing/2014/main" id="{D0C83AEB-C362-4130-A0AD-04B48394C066}"/>
              </a:ext>
            </a:extLst>
          </p:cNvPr>
          <p:cNvSpPr>
            <a:spLocks noGrp="1"/>
          </p:cNvSpPr>
          <p:nvPr>
            <p:ph type="sldNum" sz="quarter" idx="12"/>
          </p:nvPr>
        </p:nvSpPr>
        <p:spPr/>
        <p:txBody>
          <a:bodyPr/>
          <a:lstStyle/>
          <a:p>
            <a:fld id="{EF70D123-9DC6-4163-8D18-78791503709C}" type="slidenum">
              <a:rPr lang="en-US" smtClean="0"/>
              <a:pPr/>
              <a:t>9</a:t>
            </a:fld>
            <a:endParaRPr lang="en-US"/>
          </a:p>
        </p:txBody>
      </p:sp>
      <p:sp>
        <p:nvSpPr>
          <p:cNvPr id="5" name="Footer Placeholder 4">
            <a:extLst>
              <a:ext uri="{FF2B5EF4-FFF2-40B4-BE49-F238E27FC236}">
                <a16:creationId xmlns:a16="http://schemas.microsoft.com/office/drawing/2014/main" id="{98390DD5-C1A0-4DBD-A786-7ED2C4658619}"/>
              </a:ext>
            </a:extLst>
          </p:cNvPr>
          <p:cNvSpPr>
            <a:spLocks noGrp="1"/>
          </p:cNvSpPr>
          <p:nvPr>
            <p:ph type="ftr" sz="quarter" idx="11"/>
          </p:nvPr>
        </p:nvSpPr>
        <p:spPr/>
        <p:txBody>
          <a:bodyPr/>
          <a:lstStyle/>
          <a:p>
            <a:r>
              <a:rPr lang="en-US"/>
              <a:t>i2a EHS Call                                                   15 October 2019</a:t>
            </a:r>
            <a:endParaRPr lang="en-US" dirty="0"/>
          </a:p>
        </p:txBody>
      </p:sp>
      <p:pic>
        <p:nvPicPr>
          <p:cNvPr id="6" name="Picture 5">
            <a:extLst>
              <a:ext uri="{FF2B5EF4-FFF2-40B4-BE49-F238E27FC236}">
                <a16:creationId xmlns:a16="http://schemas.microsoft.com/office/drawing/2014/main" id="{C680C5D1-98C5-4D27-9375-0B67F6372D3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99792" y="1575913"/>
            <a:ext cx="4029806" cy="725487"/>
          </a:xfrm>
          <a:prstGeom prst="rect">
            <a:avLst/>
          </a:prstGeom>
        </p:spPr>
      </p:pic>
      <p:pic>
        <p:nvPicPr>
          <p:cNvPr id="7" name="Picture 6">
            <a:extLst>
              <a:ext uri="{FF2B5EF4-FFF2-40B4-BE49-F238E27FC236}">
                <a16:creationId xmlns:a16="http://schemas.microsoft.com/office/drawing/2014/main" id="{147C3D30-CC17-4DD3-8726-F9B75BE27F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7133" y="1541150"/>
            <a:ext cx="792088" cy="792088"/>
          </a:xfrm>
          <a:prstGeom prst="rect">
            <a:avLst/>
          </a:prstGeom>
        </p:spPr>
      </p:pic>
      <p:sp>
        <p:nvSpPr>
          <p:cNvPr id="10" name="Title 1">
            <a:extLst>
              <a:ext uri="{FF2B5EF4-FFF2-40B4-BE49-F238E27FC236}">
                <a16:creationId xmlns:a16="http://schemas.microsoft.com/office/drawing/2014/main" id="{2362ACD4-04EC-40B6-9376-B560F9E62692}"/>
              </a:ext>
            </a:extLst>
          </p:cNvPr>
          <p:cNvSpPr>
            <a:spLocks noGrp="1"/>
          </p:cNvSpPr>
          <p:nvPr>
            <p:ph type="title"/>
          </p:nvPr>
        </p:nvSpPr>
        <p:spPr>
          <a:xfrm>
            <a:off x="457200" y="274638"/>
            <a:ext cx="8229600" cy="1143000"/>
          </a:xfrm>
        </p:spPr>
        <p:txBody>
          <a:bodyPr>
            <a:noAutofit/>
          </a:bodyPr>
          <a:lstStyle/>
          <a:p>
            <a:r>
              <a:rPr lang="en-US" sz="2400" b="1" dirty="0"/>
              <a:t>Stepwise approach Tier 1: </a:t>
            </a:r>
            <a:br>
              <a:rPr lang="en-US" sz="3600" b="1" dirty="0"/>
            </a:br>
            <a:r>
              <a:rPr lang="en-US" sz="2800" b="1" dirty="0" err="1"/>
              <a:t>Bioelution</a:t>
            </a:r>
            <a:r>
              <a:rPr lang="en-US" sz="2800" b="1" dirty="0"/>
              <a:t> in simulated gastric fluids</a:t>
            </a:r>
            <a:endParaRPr lang="en-US" sz="3600" b="1" dirty="0"/>
          </a:p>
        </p:txBody>
      </p:sp>
    </p:spTree>
    <p:extLst>
      <p:ext uri="{BB962C8B-B14F-4D97-AF65-F5344CB8AC3E}">
        <p14:creationId xmlns:p14="http://schemas.microsoft.com/office/powerpoint/2010/main" val="2771422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C50FD-D3CB-447A-A00C-B217BB1CC64F}"/>
              </a:ext>
            </a:extLst>
          </p:cNvPr>
          <p:cNvSpPr>
            <a:spLocks noGrp="1"/>
          </p:cNvSpPr>
          <p:nvPr>
            <p:ph type="title"/>
          </p:nvPr>
        </p:nvSpPr>
        <p:spPr/>
        <p:txBody>
          <a:bodyPr>
            <a:noAutofit/>
          </a:bodyPr>
          <a:lstStyle/>
          <a:p>
            <a:r>
              <a:rPr lang="en-US" sz="2400" b="1" dirty="0"/>
              <a:t>Stepwise approach Tier 2: </a:t>
            </a:r>
            <a:br>
              <a:rPr lang="en-US" sz="3600" b="1" dirty="0"/>
            </a:br>
            <a:r>
              <a:rPr lang="en-US" sz="2800" b="1" dirty="0"/>
              <a:t>Dose Range Finding Studies (1)</a:t>
            </a:r>
          </a:p>
        </p:txBody>
      </p:sp>
      <p:sp>
        <p:nvSpPr>
          <p:cNvPr id="4" name="Slide Number Placeholder 3">
            <a:extLst>
              <a:ext uri="{FF2B5EF4-FFF2-40B4-BE49-F238E27FC236}">
                <a16:creationId xmlns:a16="http://schemas.microsoft.com/office/drawing/2014/main" id="{F14C5D31-3268-4DAB-90B0-948906718FBB}"/>
              </a:ext>
            </a:extLst>
          </p:cNvPr>
          <p:cNvSpPr>
            <a:spLocks noGrp="1"/>
          </p:cNvSpPr>
          <p:nvPr>
            <p:ph type="sldNum" sz="quarter" idx="12"/>
          </p:nvPr>
        </p:nvSpPr>
        <p:spPr/>
        <p:txBody>
          <a:bodyPr/>
          <a:lstStyle/>
          <a:p>
            <a:fld id="{EF70D123-9DC6-4163-8D18-78791503709C}" type="slidenum">
              <a:rPr lang="en-US" smtClean="0"/>
              <a:pPr/>
              <a:t>10</a:t>
            </a:fld>
            <a:endParaRPr lang="en-US"/>
          </a:p>
        </p:txBody>
      </p:sp>
      <p:sp>
        <p:nvSpPr>
          <p:cNvPr id="5" name="Footer Placeholder 4">
            <a:extLst>
              <a:ext uri="{FF2B5EF4-FFF2-40B4-BE49-F238E27FC236}">
                <a16:creationId xmlns:a16="http://schemas.microsoft.com/office/drawing/2014/main" id="{542B12B4-A13F-4820-A067-98C9D7D76726}"/>
              </a:ext>
            </a:extLst>
          </p:cNvPr>
          <p:cNvSpPr>
            <a:spLocks noGrp="1"/>
          </p:cNvSpPr>
          <p:nvPr>
            <p:ph type="ftr" sz="quarter" idx="11"/>
          </p:nvPr>
        </p:nvSpPr>
        <p:spPr/>
        <p:txBody>
          <a:bodyPr/>
          <a:lstStyle/>
          <a:p>
            <a:r>
              <a:rPr lang="en-US"/>
              <a:t>i2a EHS Call                                                   15 October 2019</a:t>
            </a:r>
            <a:endParaRPr lang="en-US" dirty="0"/>
          </a:p>
        </p:txBody>
      </p:sp>
      <p:pic>
        <p:nvPicPr>
          <p:cNvPr id="8" name="Picture 7">
            <a:extLst>
              <a:ext uri="{FF2B5EF4-FFF2-40B4-BE49-F238E27FC236}">
                <a16:creationId xmlns:a16="http://schemas.microsoft.com/office/drawing/2014/main" id="{7E33ACA3-A5F8-4DA7-B5C0-595B7BB398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6401" y="2312803"/>
            <a:ext cx="6951197" cy="1151158"/>
          </a:xfrm>
          <a:prstGeom prst="rect">
            <a:avLst/>
          </a:prstGeom>
          <a:solidFill>
            <a:schemeClr val="bg1"/>
          </a:solidFill>
          <a:ln>
            <a:solidFill>
              <a:srgbClr val="2575AE"/>
            </a:solidFill>
          </a:ln>
        </p:spPr>
      </p:pic>
      <p:pic>
        <p:nvPicPr>
          <p:cNvPr id="14" name="Picture 13">
            <a:extLst>
              <a:ext uri="{FF2B5EF4-FFF2-40B4-BE49-F238E27FC236}">
                <a16:creationId xmlns:a16="http://schemas.microsoft.com/office/drawing/2014/main" id="{C42AF3B5-146F-4297-A08F-0C2A47835F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290310"/>
            <a:ext cx="1712700" cy="536733"/>
          </a:xfrm>
          <a:prstGeom prst="rect">
            <a:avLst/>
          </a:prstGeom>
        </p:spPr>
      </p:pic>
      <p:pic>
        <p:nvPicPr>
          <p:cNvPr id="15" name="Picture 14">
            <a:extLst>
              <a:ext uri="{FF2B5EF4-FFF2-40B4-BE49-F238E27FC236}">
                <a16:creationId xmlns:a16="http://schemas.microsoft.com/office/drawing/2014/main" id="{C0905977-47CC-4483-83F6-D41672DE26C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55040" y="1863228"/>
            <a:ext cx="639515" cy="639515"/>
          </a:xfrm>
          <a:prstGeom prst="rect">
            <a:avLst/>
          </a:prstGeom>
        </p:spPr>
      </p:pic>
      <p:pic>
        <p:nvPicPr>
          <p:cNvPr id="16" name="Picture 15">
            <a:extLst>
              <a:ext uri="{FF2B5EF4-FFF2-40B4-BE49-F238E27FC236}">
                <a16:creationId xmlns:a16="http://schemas.microsoft.com/office/drawing/2014/main" id="{EEE82A51-E667-4E0E-B52E-7AAD0B0A92F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88124" y="1952500"/>
            <a:ext cx="639515" cy="639515"/>
          </a:xfrm>
          <a:prstGeom prst="rect">
            <a:avLst/>
          </a:prstGeom>
        </p:spPr>
      </p:pic>
      <p:graphicFrame>
        <p:nvGraphicFramePr>
          <p:cNvPr id="33" name="Diagram 32">
            <a:extLst>
              <a:ext uri="{FF2B5EF4-FFF2-40B4-BE49-F238E27FC236}">
                <a16:creationId xmlns:a16="http://schemas.microsoft.com/office/drawing/2014/main" id="{06CF7BD8-FDEF-4A6A-B5D6-C9F7E94665B3}"/>
              </a:ext>
            </a:extLst>
          </p:cNvPr>
          <p:cNvGraphicFramePr/>
          <p:nvPr>
            <p:extLst>
              <p:ext uri="{D42A27DB-BD31-4B8C-83A1-F6EECF244321}">
                <p14:modId xmlns:p14="http://schemas.microsoft.com/office/powerpoint/2010/main" val="3444575417"/>
              </p:ext>
            </p:extLst>
          </p:nvPr>
        </p:nvGraphicFramePr>
        <p:xfrm>
          <a:off x="2681164" y="3739608"/>
          <a:ext cx="3696072" cy="20320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2" name="Picture 11">
            <a:extLst>
              <a:ext uri="{FF2B5EF4-FFF2-40B4-BE49-F238E27FC236}">
                <a16:creationId xmlns:a16="http://schemas.microsoft.com/office/drawing/2014/main" id="{8035D242-737B-4AEC-90E9-33D22AA90D98}"/>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464419" y="1330691"/>
            <a:ext cx="4029806" cy="725487"/>
          </a:xfrm>
          <a:prstGeom prst="rect">
            <a:avLst/>
          </a:prstGeom>
        </p:spPr>
      </p:pic>
      <p:pic>
        <p:nvPicPr>
          <p:cNvPr id="13" name="Picture 12">
            <a:extLst>
              <a:ext uri="{FF2B5EF4-FFF2-40B4-BE49-F238E27FC236}">
                <a16:creationId xmlns:a16="http://schemas.microsoft.com/office/drawing/2014/main" id="{C91F1E26-42A4-46D0-ACB6-2DE5D5B3D8E3}"/>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144514" y="1278219"/>
            <a:ext cx="792088" cy="792088"/>
          </a:xfrm>
          <a:prstGeom prst="rect">
            <a:avLst/>
          </a:prstGeom>
        </p:spPr>
      </p:pic>
      <p:pic>
        <p:nvPicPr>
          <p:cNvPr id="3" name="Picture 2">
            <a:extLst>
              <a:ext uri="{FF2B5EF4-FFF2-40B4-BE49-F238E27FC236}">
                <a16:creationId xmlns:a16="http://schemas.microsoft.com/office/drawing/2014/main" id="{3D071C50-587B-4636-AF27-F452BAE0A3DF}"/>
              </a:ext>
            </a:extLst>
          </p:cNvPr>
          <p:cNvPicPr>
            <a:picLocks noChangeAspect="1"/>
          </p:cNvPicPr>
          <p:nvPr/>
        </p:nvPicPr>
        <p:blipFill>
          <a:blip r:embed="rId13"/>
          <a:stretch>
            <a:fillRect/>
          </a:stretch>
        </p:blipFill>
        <p:spPr>
          <a:xfrm>
            <a:off x="7585682" y="172102"/>
            <a:ext cx="1234790" cy="1062493"/>
          </a:xfrm>
          <a:prstGeom prst="rect">
            <a:avLst/>
          </a:prstGeom>
        </p:spPr>
      </p:pic>
    </p:spTree>
    <p:extLst>
      <p:ext uri="{BB962C8B-B14F-4D97-AF65-F5344CB8AC3E}">
        <p14:creationId xmlns:p14="http://schemas.microsoft.com/office/powerpoint/2010/main" val="4031883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0A306C-08FD-4A28-866B-881376D152C2}"/>
              </a:ext>
            </a:extLst>
          </p:cNvPr>
          <p:cNvSpPr>
            <a:spLocks noGrp="1"/>
          </p:cNvSpPr>
          <p:nvPr>
            <p:ph sz="half" idx="1"/>
          </p:nvPr>
        </p:nvSpPr>
        <p:spPr>
          <a:xfrm>
            <a:off x="251520" y="1364747"/>
            <a:ext cx="8635730" cy="4104455"/>
          </a:xfrm>
        </p:spPr>
        <p:txBody>
          <a:bodyPr/>
          <a:lstStyle/>
          <a:p>
            <a:pPr marL="0" indent="0">
              <a:buNone/>
            </a:pPr>
            <a:endParaRPr lang="en-US" sz="2400" dirty="0"/>
          </a:p>
          <a:p>
            <a:pPr marL="0" indent="0">
              <a:buNone/>
            </a:pPr>
            <a:r>
              <a:rPr lang="en-US" sz="2400" dirty="0"/>
              <a:t>The study consist in: </a:t>
            </a:r>
          </a:p>
          <a:p>
            <a:pPr marL="0" indent="0">
              <a:buNone/>
            </a:pPr>
            <a:endParaRPr lang="en-US" sz="2400" dirty="0"/>
          </a:p>
          <a:p>
            <a:pPr lvl="1">
              <a:buFontTx/>
              <a:buChar char="-"/>
            </a:pPr>
            <a:r>
              <a:rPr lang="en-US" sz="2000" dirty="0"/>
              <a:t>Weekly Clinical observation, twice weekly bodyweight of the animals and twice weekly food (containing Sb item) and water consumption tracking at Day-3 to Day 15</a:t>
            </a:r>
          </a:p>
          <a:p>
            <a:pPr lvl="1">
              <a:buFontTx/>
              <a:buChar char="-"/>
            </a:pPr>
            <a:endParaRPr lang="en-US" sz="2000" dirty="0"/>
          </a:p>
          <a:p>
            <a:pPr lvl="1">
              <a:buFontTx/>
              <a:buChar char="-"/>
            </a:pPr>
            <a:r>
              <a:rPr lang="en-US" sz="2000" dirty="0"/>
              <a:t>Macroscopy examination with weights (liver, spleen, kidneys, tissue retention); </a:t>
            </a:r>
          </a:p>
          <a:p>
            <a:pPr lvl="1">
              <a:buFontTx/>
              <a:buChar char="-"/>
            </a:pPr>
            <a:endParaRPr lang="en-US" sz="2000" dirty="0"/>
          </a:p>
          <a:p>
            <a:pPr lvl="1">
              <a:buFontTx/>
              <a:buChar char="-"/>
            </a:pPr>
            <a:r>
              <a:rPr lang="en-US" sz="2000" dirty="0"/>
              <a:t>Blood sampling at Day15, if diet administration</a:t>
            </a:r>
          </a:p>
          <a:p>
            <a:pPr marL="0" indent="0">
              <a:buNone/>
            </a:pPr>
            <a:r>
              <a:rPr lang="en-US" sz="1800" dirty="0"/>
              <a:t>	</a:t>
            </a:r>
          </a:p>
        </p:txBody>
      </p:sp>
      <p:sp>
        <p:nvSpPr>
          <p:cNvPr id="4" name="Slide Number Placeholder 3">
            <a:extLst>
              <a:ext uri="{FF2B5EF4-FFF2-40B4-BE49-F238E27FC236}">
                <a16:creationId xmlns:a16="http://schemas.microsoft.com/office/drawing/2014/main" id="{F14C5D31-3268-4DAB-90B0-948906718FBB}"/>
              </a:ext>
            </a:extLst>
          </p:cNvPr>
          <p:cNvSpPr>
            <a:spLocks noGrp="1"/>
          </p:cNvSpPr>
          <p:nvPr>
            <p:ph type="sldNum" sz="quarter" idx="12"/>
          </p:nvPr>
        </p:nvSpPr>
        <p:spPr/>
        <p:txBody>
          <a:bodyPr/>
          <a:lstStyle/>
          <a:p>
            <a:fld id="{EF70D123-9DC6-4163-8D18-78791503709C}" type="slidenum">
              <a:rPr lang="en-US" smtClean="0"/>
              <a:pPr/>
              <a:t>11</a:t>
            </a:fld>
            <a:endParaRPr lang="en-US"/>
          </a:p>
        </p:txBody>
      </p:sp>
      <p:sp>
        <p:nvSpPr>
          <p:cNvPr id="5" name="Footer Placeholder 4">
            <a:extLst>
              <a:ext uri="{FF2B5EF4-FFF2-40B4-BE49-F238E27FC236}">
                <a16:creationId xmlns:a16="http://schemas.microsoft.com/office/drawing/2014/main" id="{542B12B4-A13F-4820-A067-98C9D7D76726}"/>
              </a:ext>
            </a:extLst>
          </p:cNvPr>
          <p:cNvSpPr>
            <a:spLocks noGrp="1"/>
          </p:cNvSpPr>
          <p:nvPr>
            <p:ph type="ftr" sz="quarter" idx="11"/>
          </p:nvPr>
        </p:nvSpPr>
        <p:spPr/>
        <p:txBody>
          <a:bodyPr/>
          <a:lstStyle/>
          <a:p>
            <a:r>
              <a:rPr lang="en-US"/>
              <a:t>i2a EHS Call                                                   15 October 2019</a:t>
            </a:r>
            <a:endParaRPr lang="en-US" dirty="0"/>
          </a:p>
        </p:txBody>
      </p:sp>
      <p:pic>
        <p:nvPicPr>
          <p:cNvPr id="14" name="Picture 13">
            <a:extLst>
              <a:ext uri="{FF2B5EF4-FFF2-40B4-BE49-F238E27FC236}">
                <a16:creationId xmlns:a16="http://schemas.microsoft.com/office/drawing/2014/main" id="{C42AF3B5-146F-4297-A08F-0C2A47835F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290310"/>
            <a:ext cx="1712700" cy="536733"/>
          </a:xfrm>
          <a:prstGeom prst="rect">
            <a:avLst/>
          </a:prstGeom>
        </p:spPr>
      </p:pic>
      <p:pic>
        <p:nvPicPr>
          <p:cNvPr id="16" name="Picture 15">
            <a:extLst>
              <a:ext uri="{FF2B5EF4-FFF2-40B4-BE49-F238E27FC236}">
                <a16:creationId xmlns:a16="http://schemas.microsoft.com/office/drawing/2014/main" id="{EEE82A51-E667-4E0E-B52E-7AAD0B0A92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352" y="5185744"/>
            <a:ext cx="639515" cy="639515"/>
          </a:xfrm>
          <a:prstGeom prst="rect">
            <a:avLst/>
          </a:prstGeom>
        </p:spPr>
      </p:pic>
      <p:sp>
        <p:nvSpPr>
          <p:cNvPr id="11" name="Title 1">
            <a:extLst>
              <a:ext uri="{FF2B5EF4-FFF2-40B4-BE49-F238E27FC236}">
                <a16:creationId xmlns:a16="http://schemas.microsoft.com/office/drawing/2014/main" id="{BF1C8C2F-5B5A-4CBC-899B-93BC9681D38E}"/>
              </a:ext>
            </a:extLst>
          </p:cNvPr>
          <p:cNvSpPr>
            <a:spLocks noGrp="1"/>
          </p:cNvSpPr>
          <p:nvPr>
            <p:ph type="title"/>
          </p:nvPr>
        </p:nvSpPr>
        <p:spPr>
          <a:xfrm>
            <a:off x="457200" y="274638"/>
            <a:ext cx="8229600" cy="1143000"/>
          </a:xfrm>
        </p:spPr>
        <p:txBody>
          <a:bodyPr>
            <a:noAutofit/>
          </a:bodyPr>
          <a:lstStyle/>
          <a:p>
            <a:r>
              <a:rPr lang="en-US" sz="2400" b="1" dirty="0"/>
              <a:t>Stepwise approach Tier 2: </a:t>
            </a:r>
            <a:br>
              <a:rPr lang="en-US" sz="3600" b="1" dirty="0"/>
            </a:br>
            <a:r>
              <a:rPr lang="en-US" sz="2800" b="1" dirty="0"/>
              <a:t>Dose Range Finding Studies</a:t>
            </a:r>
            <a:br>
              <a:rPr lang="en-US" sz="2800" b="1" dirty="0"/>
            </a:br>
            <a:r>
              <a:rPr lang="en-US" sz="2800" b="1" dirty="0"/>
              <a:t>What does it involve? </a:t>
            </a:r>
          </a:p>
        </p:txBody>
      </p:sp>
    </p:spTree>
    <p:extLst>
      <p:ext uri="{BB962C8B-B14F-4D97-AF65-F5344CB8AC3E}">
        <p14:creationId xmlns:p14="http://schemas.microsoft.com/office/powerpoint/2010/main" val="24235281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0A306C-08FD-4A28-866B-881376D152C2}"/>
              </a:ext>
            </a:extLst>
          </p:cNvPr>
          <p:cNvSpPr>
            <a:spLocks noGrp="1"/>
          </p:cNvSpPr>
          <p:nvPr>
            <p:ph sz="half" idx="1"/>
          </p:nvPr>
        </p:nvSpPr>
        <p:spPr>
          <a:xfrm>
            <a:off x="323528" y="1663633"/>
            <a:ext cx="8424936" cy="4104455"/>
          </a:xfrm>
        </p:spPr>
        <p:txBody>
          <a:bodyPr/>
          <a:lstStyle/>
          <a:p>
            <a:pPr lvl="1"/>
            <a:endParaRPr lang="en-US" sz="1400" dirty="0"/>
          </a:p>
          <a:p>
            <a:pPr marL="0" indent="0">
              <a:buNone/>
            </a:pPr>
            <a:endParaRPr lang="en-US" sz="1800" dirty="0"/>
          </a:p>
        </p:txBody>
      </p:sp>
      <p:sp>
        <p:nvSpPr>
          <p:cNvPr id="4" name="Slide Number Placeholder 3">
            <a:extLst>
              <a:ext uri="{FF2B5EF4-FFF2-40B4-BE49-F238E27FC236}">
                <a16:creationId xmlns:a16="http://schemas.microsoft.com/office/drawing/2014/main" id="{F14C5D31-3268-4DAB-90B0-948906718FBB}"/>
              </a:ext>
            </a:extLst>
          </p:cNvPr>
          <p:cNvSpPr>
            <a:spLocks noGrp="1"/>
          </p:cNvSpPr>
          <p:nvPr>
            <p:ph type="sldNum" sz="quarter" idx="12"/>
          </p:nvPr>
        </p:nvSpPr>
        <p:spPr/>
        <p:txBody>
          <a:bodyPr/>
          <a:lstStyle/>
          <a:p>
            <a:fld id="{EF70D123-9DC6-4163-8D18-78791503709C}" type="slidenum">
              <a:rPr lang="en-US" smtClean="0"/>
              <a:pPr/>
              <a:t>12</a:t>
            </a:fld>
            <a:endParaRPr lang="en-US"/>
          </a:p>
        </p:txBody>
      </p:sp>
      <p:sp>
        <p:nvSpPr>
          <p:cNvPr id="5" name="Footer Placeholder 4">
            <a:extLst>
              <a:ext uri="{FF2B5EF4-FFF2-40B4-BE49-F238E27FC236}">
                <a16:creationId xmlns:a16="http://schemas.microsoft.com/office/drawing/2014/main" id="{542B12B4-A13F-4820-A067-98C9D7D76726}"/>
              </a:ext>
            </a:extLst>
          </p:cNvPr>
          <p:cNvSpPr>
            <a:spLocks noGrp="1"/>
          </p:cNvSpPr>
          <p:nvPr>
            <p:ph type="ftr" sz="quarter" idx="11"/>
          </p:nvPr>
        </p:nvSpPr>
        <p:spPr/>
        <p:txBody>
          <a:bodyPr/>
          <a:lstStyle/>
          <a:p>
            <a:r>
              <a:rPr lang="en-US"/>
              <a:t>i2a EHS Call                                                   15 October 2019</a:t>
            </a:r>
            <a:endParaRPr lang="en-US" dirty="0"/>
          </a:p>
        </p:txBody>
      </p:sp>
      <p:pic>
        <p:nvPicPr>
          <p:cNvPr id="14" name="Picture 13">
            <a:extLst>
              <a:ext uri="{FF2B5EF4-FFF2-40B4-BE49-F238E27FC236}">
                <a16:creationId xmlns:a16="http://schemas.microsoft.com/office/drawing/2014/main" id="{C42AF3B5-146F-4297-A08F-0C2A47835F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290310"/>
            <a:ext cx="1712700" cy="536733"/>
          </a:xfrm>
          <a:prstGeom prst="rect">
            <a:avLst/>
          </a:prstGeom>
        </p:spPr>
      </p:pic>
      <p:sp>
        <p:nvSpPr>
          <p:cNvPr id="11" name="Title 1">
            <a:extLst>
              <a:ext uri="{FF2B5EF4-FFF2-40B4-BE49-F238E27FC236}">
                <a16:creationId xmlns:a16="http://schemas.microsoft.com/office/drawing/2014/main" id="{BF1C8C2F-5B5A-4CBC-899B-93BC9681D38E}"/>
              </a:ext>
            </a:extLst>
          </p:cNvPr>
          <p:cNvSpPr>
            <a:spLocks noGrp="1"/>
          </p:cNvSpPr>
          <p:nvPr>
            <p:ph type="title"/>
          </p:nvPr>
        </p:nvSpPr>
        <p:spPr>
          <a:xfrm>
            <a:off x="457200" y="274638"/>
            <a:ext cx="8229600" cy="1143000"/>
          </a:xfrm>
        </p:spPr>
        <p:txBody>
          <a:bodyPr>
            <a:noAutofit/>
          </a:bodyPr>
          <a:lstStyle/>
          <a:p>
            <a:r>
              <a:rPr lang="en-US" sz="2400" b="1" dirty="0"/>
              <a:t>Stepwise approach Tier 2: </a:t>
            </a:r>
            <a:br>
              <a:rPr lang="en-US" sz="3600" b="1" dirty="0"/>
            </a:br>
            <a:r>
              <a:rPr lang="en-US" sz="2800" b="1" dirty="0"/>
              <a:t>Dose Range Finding Studies (2)</a:t>
            </a:r>
            <a:br>
              <a:rPr lang="en-US" sz="2800" b="1" dirty="0"/>
            </a:br>
            <a:r>
              <a:rPr lang="en-US" sz="2800" b="1" dirty="0"/>
              <a:t>Blood sampling</a:t>
            </a:r>
          </a:p>
        </p:txBody>
      </p:sp>
      <p:sp>
        <p:nvSpPr>
          <p:cNvPr id="15" name="Content Placeholder 2">
            <a:extLst>
              <a:ext uri="{FF2B5EF4-FFF2-40B4-BE49-F238E27FC236}">
                <a16:creationId xmlns:a16="http://schemas.microsoft.com/office/drawing/2014/main" id="{432EF52E-96ED-407E-B0AF-93A0FC1E6702}"/>
              </a:ext>
            </a:extLst>
          </p:cNvPr>
          <p:cNvSpPr txBox="1">
            <a:spLocks/>
          </p:cNvSpPr>
          <p:nvPr/>
        </p:nvSpPr>
        <p:spPr>
          <a:xfrm>
            <a:off x="342118" y="1685342"/>
            <a:ext cx="8635730" cy="4104455"/>
          </a:xfrm>
          <a:prstGeom prst="rect">
            <a:avLst/>
          </a:prstGeom>
        </p:spPr>
        <p:txBody>
          <a:bodyPr/>
          <a:lstStyle>
            <a:lvl1pPr marL="342900" indent="-342900" algn="l" defTabSz="914400" rtl="0" eaLnBrk="1" latinLnBrk="0" hangingPunct="1">
              <a:spcBef>
                <a:spcPct val="20000"/>
              </a:spcBef>
              <a:buFont typeface="Wingdings" pitchFamily="2" charset="2"/>
              <a:buChar char="q"/>
              <a:defRPr sz="2800" kern="1200">
                <a:solidFill>
                  <a:srgbClr val="6D6E71"/>
                </a:solidFill>
                <a:latin typeface="+mn-lt"/>
                <a:ea typeface="+mn-ea"/>
                <a:cs typeface="+mn-cs"/>
              </a:defRPr>
            </a:lvl1pPr>
            <a:lvl2pPr marL="800100" indent="-342900" algn="l" defTabSz="914400" rtl="0" eaLnBrk="1" latinLnBrk="0" hangingPunct="1">
              <a:spcBef>
                <a:spcPct val="20000"/>
              </a:spcBef>
              <a:buFont typeface="Wingdings" pitchFamily="2" charset="2"/>
              <a:buChar char="§"/>
              <a:defRPr sz="2400" kern="1200">
                <a:solidFill>
                  <a:srgbClr val="6D6E71"/>
                </a:solidFill>
                <a:latin typeface="+mn-lt"/>
                <a:ea typeface="+mn-ea"/>
                <a:cs typeface="+mn-cs"/>
              </a:defRPr>
            </a:lvl2pPr>
            <a:lvl3pPr marL="1143000" indent="-228600" algn="l" defTabSz="914400" rtl="0" eaLnBrk="1" latinLnBrk="0" hangingPunct="1">
              <a:spcBef>
                <a:spcPct val="20000"/>
              </a:spcBef>
              <a:buFont typeface="Courier New" pitchFamily="49" charset="0"/>
              <a:buChar char="o"/>
              <a:defRPr sz="2000" kern="1200">
                <a:solidFill>
                  <a:srgbClr val="6D6E7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rgbClr val="6D6E7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rgbClr val="6D6E7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Font typeface="Wingdings" pitchFamily="2" charset="2"/>
              <a:buNone/>
            </a:pPr>
            <a:r>
              <a:rPr lang="en-US" sz="1800" dirty="0"/>
              <a:t>	</a:t>
            </a:r>
          </a:p>
        </p:txBody>
      </p:sp>
      <p:sp>
        <p:nvSpPr>
          <p:cNvPr id="18" name="Content Placeholder 2">
            <a:extLst>
              <a:ext uri="{FF2B5EF4-FFF2-40B4-BE49-F238E27FC236}">
                <a16:creationId xmlns:a16="http://schemas.microsoft.com/office/drawing/2014/main" id="{47FEB4EE-FA06-4669-9AD1-EDEBBC4479D7}"/>
              </a:ext>
            </a:extLst>
          </p:cNvPr>
          <p:cNvSpPr txBox="1">
            <a:spLocks/>
          </p:cNvSpPr>
          <p:nvPr/>
        </p:nvSpPr>
        <p:spPr>
          <a:xfrm>
            <a:off x="315533" y="1517613"/>
            <a:ext cx="8635730" cy="4104455"/>
          </a:xfrm>
          <a:prstGeom prst="rect">
            <a:avLst/>
          </a:prstGeom>
        </p:spPr>
        <p:txBody>
          <a:bodyPr/>
          <a:lstStyle>
            <a:lvl1pPr marL="342900" indent="-342900" algn="l" defTabSz="914400" rtl="0" eaLnBrk="1" latinLnBrk="0" hangingPunct="1">
              <a:spcBef>
                <a:spcPct val="20000"/>
              </a:spcBef>
              <a:buFont typeface="Wingdings" pitchFamily="2" charset="2"/>
              <a:buChar char="q"/>
              <a:defRPr sz="2800" kern="1200">
                <a:solidFill>
                  <a:srgbClr val="6D6E71"/>
                </a:solidFill>
                <a:latin typeface="+mn-lt"/>
                <a:ea typeface="+mn-ea"/>
                <a:cs typeface="+mn-cs"/>
              </a:defRPr>
            </a:lvl1pPr>
            <a:lvl2pPr marL="800100" indent="-342900" algn="l" defTabSz="914400" rtl="0" eaLnBrk="1" latinLnBrk="0" hangingPunct="1">
              <a:spcBef>
                <a:spcPct val="20000"/>
              </a:spcBef>
              <a:buFont typeface="Wingdings" pitchFamily="2" charset="2"/>
              <a:buChar char="§"/>
              <a:defRPr sz="2400" kern="1200">
                <a:solidFill>
                  <a:srgbClr val="6D6E71"/>
                </a:solidFill>
                <a:latin typeface="+mn-lt"/>
                <a:ea typeface="+mn-ea"/>
                <a:cs typeface="+mn-cs"/>
              </a:defRPr>
            </a:lvl2pPr>
            <a:lvl3pPr marL="1143000" indent="-228600" algn="l" defTabSz="914400" rtl="0" eaLnBrk="1" latinLnBrk="0" hangingPunct="1">
              <a:spcBef>
                <a:spcPct val="20000"/>
              </a:spcBef>
              <a:buFont typeface="Courier New" pitchFamily="49" charset="0"/>
              <a:buChar char="o"/>
              <a:defRPr sz="2000" kern="1200">
                <a:solidFill>
                  <a:srgbClr val="6D6E7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rgbClr val="6D6E7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rgbClr val="6D6E7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Font typeface="Wingdings" pitchFamily="2" charset="2"/>
              <a:buNone/>
            </a:pPr>
            <a:r>
              <a:rPr lang="en-US" sz="1800" dirty="0"/>
              <a:t>For now only 1 blood sample is planed to be collected at the end of the study.</a:t>
            </a:r>
          </a:p>
          <a:p>
            <a:pPr marL="0" indent="0" algn="ctr">
              <a:buFont typeface="Wingdings" pitchFamily="2" charset="2"/>
              <a:buNone/>
            </a:pPr>
            <a:r>
              <a:rPr lang="en-US" sz="1800" dirty="0"/>
              <a:t>But should we plan to collect more samples ?</a:t>
            </a:r>
          </a:p>
          <a:p>
            <a:pPr marL="0" indent="0" algn="ctr">
              <a:buFont typeface="Wingdings" pitchFamily="2" charset="2"/>
              <a:buNone/>
            </a:pPr>
            <a:r>
              <a:rPr lang="en-US" sz="1800" dirty="0"/>
              <a:t> </a:t>
            </a:r>
          </a:p>
          <a:p>
            <a:pPr marL="0" indent="0">
              <a:buFont typeface="Wingdings" pitchFamily="2" charset="2"/>
              <a:buNone/>
            </a:pPr>
            <a:endParaRPr lang="en-US" sz="1800" dirty="0"/>
          </a:p>
          <a:p>
            <a:pPr marL="0" indent="0">
              <a:buFont typeface="Wingdings" pitchFamily="2" charset="2"/>
              <a:buNone/>
            </a:pPr>
            <a:r>
              <a:rPr lang="en-US" sz="1800" dirty="0"/>
              <a:t>	</a:t>
            </a:r>
          </a:p>
        </p:txBody>
      </p:sp>
      <p:graphicFrame>
        <p:nvGraphicFramePr>
          <p:cNvPr id="10" name="Diagram 9">
            <a:extLst>
              <a:ext uri="{FF2B5EF4-FFF2-40B4-BE49-F238E27FC236}">
                <a16:creationId xmlns:a16="http://schemas.microsoft.com/office/drawing/2014/main" id="{36747F63-749A-45D1-AF6A-6A902A2E12D9}"/>
              </a:ext>
            </a:extLst>
          </p:cNvPr>
          <p:cNvGraphicFramePr/>
          <p:nvPr>
            <p:extLst>
              <p:ext uri="{D42A27DB-BD31-4B8C-83A1-F6EECF244321}">
                <p14:modId xmlns:p14="http://schemas.microsoft.com/office/powerpoint/2010/main" val="1763456403"/>
              </p:ext>
            </p:extLst>
          </p:nvPr>
        </p:nvGraphicFramePr>
        <p:xfrm>
          <a:off x="1547664" y="2383366"/>
          <a:ext cx="6480720" cy="36021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Rounded Corners 1">
            <a:extLst>
              <a:ext uri="{FF2B5EF4-FFF2-40B4-BE49-F238E27FC236}">
                <a16:creationId xmlns:a16="http://schemas.microsoft.com/office/drawing/2014/main" id="{C25A6B40-FDB2-4869-AAE1-95C596B7F7F9}"/>
              </a:ext>
            </a:extLst>
          </p:cNvPr>
          <p:cNvSpPr/>
          <p:nvPr/>
        </p:nvSpPr>
        <p:spPr>
          <a:xfrm>
            <a:off x="7372122" y="174663"/>
            <a:ext cx="1594520" cy="643042"/>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b="1" dirty="0"/>
              <a:t>FOR DISCUSSION</a:t>
            </a:r>
          </a:p>
        </p:txBody>
      </p:sp>
    </p:spTree>
    <p:extLst>
      <p:ext uri="{BB962C8B-B14F-4D97-AF65-F5344CB8AC3E}">
        <p14:creationId xmlns:p14="http://schemas.microsoft.com/office/powerpoint/2010/main" val="39781606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0A306C-08FD-4A28-866B-881376D152C2}"/>
              </a:ext>
            </a:extLst>
          </p:cNvPr>
          <p:cNvSpPr>
            <a:spLocks noGrp="1"/>
          </p:cNvSpPr>
          <p:nvPr>
            <p:ph sz="half" idx="1"/>
          </p:nvPr>
        </p:nvSpPr>
        <p:spPr>
          <a:xfrm>
            <a:off x="192737" y="1797238"/>
            <a:ext cx="8424936" cy="4104455"/>
          </a:xfrm>
        </p:spPr>
        <p:txBody>
          <a:bodyPr/>
          <a:lstStyle/>
          <a:p>
            <a:pPr lvl="1"/>
            <a:endParaRPr lang="en-US" sz="1400" dirty="0"/>
          </a:p>
          <a:p>
            <a:pPr marL="0" indent="0">
              <a:buNone/>
            </a:pPr>
            <a:endParaRPr lang="en-US" sz="1800" dirty="0"/>
          </a:p>
        </p:txBody>
      </p:sp>
      <p:sp>
        <p:nvSpPr>
          <p:cNvPr id="4" name="Slide Number Placeholder 3">
            <a:extLst>
              <a:ext uri="{FF2B5EF4-FFF2-40B4-BE49-F238E27FC236}">
                <a16:creationId xmlns:a16="http://schemas.microsoft.com/office/drawing/2014/main" id="{F14C5D31-3268-4DAB-90B0-948906718FBB}"/>
              </a:ext>
            </a:extLst>
          </p:cNvPr>
          <p:cNvSpPr>
            <a:spLocks noGrp="1"/>
          </p:cNvSpPr>
          <p:nvPr>
            <p:ph type="sldNum" sz="quarter" idx="12"/>
          </p:nvPr>
        </p:nvSpPr>
        <p:spPr/>
        <p:txBody>
          <a:bodyPr/>
          <a:lstStyle/>
          <a:p>
            <a:fld id="{EF70D123-9DC6-4163-8D18-78791503709C}" type="slidenum">
              <a:rPr lang="en-US" smtClean="0"/>
              <a:pPr/>
              <a:t>13</a:t>
            </a:fld>
            <a:endParaRPr lang="en-US"/>
          </a:p>
        </p:txBody>
      </p:sp>
      <p:sp>
        <p:nvSpPr>
          <p:cNvPr id="5" name="Footer Placeholder 4">
            <a:extLst>
              <a:ext uri="{FF2B5EF4-FFF2-40B4-BE49-F238E27FC236}">
                <a16:creationId xmlns:a16="http://schemas.microsoft.com/office/drawing/2014/main" id="{542B12B4-A13F-4820-A067-98C9D7D76726}"/>
              </a:ext>
            </a:extLst>
          </p:cNvPr>
          <p:cNvSpPr>
            <a:spLocks noGrp="1"/>
          </p:cNvSpPr>
          <p:nvPr>
            <p:ph type="ftr" sz="quarter" idx="11"/>
          </p:nvPr>
        </p:nvSpPr>
        <p:spPr/>
        <p:txBody>
          <a:bodyPr/>
          <a:lstStyle/>
          <a:p>
            <a:r>
              <a:rPr lang="en-US"/>
              <a:t>i2a EHS Call                                                   15 October 2019</a:t>
            </a:r>
            <a:endParaRPr lang="en-US" dirty="0"/>
          </a:p>
        </p:txBody>
      </p:sp>
      <p:pic>
        <p:nvPicPr>
          <p:cNvPr id="14" name="Picture 13">
            <a:extLst>
              <a:ext uri="{FF2B5EF4-FFF2-40B4-BE49-F238E27FC236}">
                <a16:creationId xmlns:a16="http://schemas.microsoft.com/office/drawing/2014/main" id="{C42AF3B5-146F-4297-A08F-0C2A47835F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290310"/>
            <a:ext cx="1712700" cy="536733"/>
          </a:xfrm>
          <a:prstGeom prst="rect">
            <a:avLst/>
          </a:prstGeom>
        </p:spPr>
      </p:pic>
      <p:sp>
        <p:nvSpPr>
          <p:cNvPr id="11" name="Title 1">
            <a:extLst>
              <a:ext uri="{FF2B5EF4-FFF2-40B4-BE49-F238E27FC236}">
                <a16:creationId xmlns:a16="http://schemas.microsoft.com/office/drawing/2014/main" id="{BF1C8C2F-5B5A-4CBC-899B-93BC9681D38E}"/>
              </a:ext>
            </a:extLst>
          </p:cNvPr>
          <p:cNvSpPr>
            <a:spLocks noGrp="1"/>
          </p:cNvSpPr>
          <p:nvPr>
            <p:ph type="title"/>
          </p:nvPr>
        </p:nvSpPr>
        <p:spPr>
          <a:xfrm>
            <a:off x="457200" y="274638"/>
            <a:ext cx="8229600" cy="1143000"/>
          </a:xfrm>
        </p:spPr>
        <p:txBody>
          <a:bodyPr>
            <a:noAutofit/>
          </a:bodyPr>
          <a:lstStyle/>
          <a:p>
            <a:r>
              <a:rPr lang="en-US" sz="2400" b="1" dirty="0"/>
              <a:t>Stepwise approach Tier 2: </a:t>
            </a:r>
            <a:br>
              <a:rPr lang="en-US" sz="3600" b="1" dirty="0"/>
            </a:br>
            <a:r>
              <a:rPr lang="en-US" sz="2800" b="1" dirty="0"/>
              <a:t>Dose Range Finding Studies (2)</a:t>
            </a:r>
            <a:br>
              <a:rPr lang="en-US" sz="2800" b="1" dirty="0"/>
            </a:br>
            <a:r>
              <a:rPr lang="en-US" sz="2800" b="1" dirty="0"/>
              <a:t>Blood sampling</a:t>
            </a:r>
          </a:p>
        </p:txBody>
      </p:sp>
      <p:sp>
        <p:nvSpPr>
          <p:cNvPr id="10" name="Content Placeholder 2">
            <a:extLst>
              <a:ext uri="{FF2B5EF4-FFF2-40B4-BE49-F238E27FC236}">
                <a16:creationId xmlns:a16="http://schemas.microsoft.com/office/drawing/2014/main" id="{8387B43A-3CAE-4D0F-8748-85DF32B3DE78}"/>
              </a:ext>
            </a:extLst>
          </p:cNvPr>
          <p:cNvSpPr txBox="1">
            <a:spLocks/>
          </p:cNvSpPr>
          <p:nvPr/>
        </p:nvSpPr>
        <p:spPr>
          <a:xfrm>
            <a:off x="315533" y="1517613"/>
            <a:ext cx="8635730" cy="4104455"/>
          </a:xfrm>
          <a:prstGeom prst="rect">
            <a:avLst/>
          </a:prstGeom>
        </p:spPr>
        <p:txBody>
          <a:bodyPr/>
          <a:lstStyle>
            <a:lvl1pPr marL="342900" indent="-342900" algn="l" defTabSz="914400" rtl="0" eaLnBrk="1" latinLnBrk="0" hangingPunct="1">
              <a:spcBef>
                <a:spcPct val="20000"/>
              </a:spcBef>
              <a:buFont typeface="Wingdings" pitchFamily="2" charset="2"/>
              <a:buChar char="q"/>
              <a:defRPr sz="2800" kern="1200">
                <a:solidFill>
                  <a:srgbClr val="6D6E71"/>
                </a:solidFill>
                <a:latin typeface="+mn-lt"/>
                <a:ea typeface="+mn-ea"/>
                <a:cs typeface="+mn-cs"/>
              </a:defRPr>
            </a:lvl1pPr>
            <a:lvl2pPr marL="800100" indent="-342900" algn="l" defTabSz="914400" rtl="0" eaLnBrk="1" latinLnBrk="0" hangingPunct="1">
              <a:spcBef>
                <a:spcPct val="20000"/>
              </a:spcBef>
              <a:buFont typeface="Wingdings" pitchFamily="2" charset="2"/>
              <a:buChar char="§"/>
              <a:defRPr sz="2400" kern="1200">
                <a:solidFill>
                  <a:srgbClr val="6D6E71"/>
                </a:solidFill>
                <a:latin typeface="+mn-lt"/>
                <a:ea typeface="+mn-ea"/>
                <a:cs typeface="+mn-cs"/>
              </a:defRPr>
            </a:lvl2pPr>
            <a:lvl3pPr marL="1143000" indent="-228600" algn="l" defTabSz="914400" rtl="0" eaLnBrk="1" latinLnBrk="0" hangingPunct="1">
              <a:spcBef>
                <a:spcPct val="20000"/>
              </a:spcBef>
              <a:buFont typeface="Courier New" pitchFamily="49" charset="0"/>
              <a:buChar char="o"/>
              <a:defRPr sz="2000" kern="1200">
                <a:solidFill>
                  <a:srgbClr val="6D6E7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rgbClr val="6D6E7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rgbClr val="6D6E7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Font typeface="Wingdings" pitchFamily="2" charset="2"/>
              <a:buNone/>
            </a:pPr>
            <a:r>
              <a:rPr lang="en-US" sz="1800" dirty="0"/>
              <a:t>Blood samples need to be analyzed:</a:t>
            </a:r>
          </a:p>
          <a:p>
            <a:pPr marL="0" indent="0">
              <a:buNone/>
            </a:pPr>
            <a:r>
              <a:rPr lang="en-US" sz="1800" dirty="0"/>
              <a:t>TK analysis are generally done on  </a:t>
            </a:r>
            <a:r>
              <a:rPr lang="en-US" sz="1800" b="1" dirty="0"/>
              <a:t>serum</a:t>
            </a:r>
            <a:r>
              <a:rPr lang="en-US" sz="1800" dirty="0"/>
              <a:t> but it depends on the properties of the analytics. Whole Blood, Red Bloods Cells, plasma have been also considered. </a:t>
            </a:r>
          </a:p>
          <a:p>
            <a:pPr marL="0" indent="0" algn="ctr">
              <a:buFont typeface="Wingdings" pitchFamily="2" charset="2"/>
              <a:buNone/>
            </a:pPr>
            <a:r>
              <a:rPr lang="en-US" sz="1800" dirty="0"/>
              <a:t>But what do we measure? </a:t>
            </a:r>
          </a:p>
          <a:p>
            <a:pPr marL="0" indent="0">
              <a:buFont typeface="Wingdings" pitchFamily="2" charset="2"/>
              <a:buNone/>
            </a:pPr>
            <a:endParaRPr lang="en-US" sz="1800" dirty="0"/>
          </a:p>
          <a:p>
            <a:pPr marL="0" indent="0">
              <a:buFont typeface="Wingdings" pitchFamily="2" charset="2"/>
              <a:buNone/>
            </a:pPr>
            <a:r>
              <a:rPr lang="en-US" sz="1800" dirty="0"/>
              <a:t>	</a:t>
            </a:r>
          </a:p>
        </p:txBody>
      </p:sp>
      <p:graphicFrame>
        <p:nvGraphicFramePr>
          <p:cNvPr id="12" name="Diagram 11">
            <a:extLst>
              <a:ext uri="{FF2B5EF4-FFF2-40B4-BE49-F238E27FC236}">
                <a16:creationId xmlns:a16="http://schemas.microsoft.com/office/drawing/2014/main" id="{AE7C5408-947E-425D-A63B-6544D8997067}"/>
              </a:ext>
            </a:extLst>
          </p:cNvPr>
          <p:cNvGraphicFramePr/>
          <p:nvPr>
            <p:extLst>
              <p:ext uri="{D42A27DB-BD31-4B8C-83A1-F6EECF244321}">
                <p14:modId xmlns:p14="http://schemas.microsoft.com/office/powerpoint/2010/main" val="3173892982"/>
              </p:ext>
            </p:extLst>
          </p:nvPr>
        </p:nvGraphicFramePr>
        <p:xfrm>
          <a:off x="825421" y="2803435"/>
          <a:ext cx="7159567" cy="36021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Rounded Corners 12">
            <a:extLst>
              <a:ext uri="{FF2B5EF4-FFF2-40B4-BE49-F238E27FC236}">
                <a16:creationId xmlns:a16="http://schemas.microsoft.com/office/drawing/2014/main" id="{ECAD3670-3FF1-4A2B-947C-4360D827F591}"/>
              </a:ext>
            </a:extLst>
          </p:cNvPr>
          <p:cNvSpPr/>
          <p:nvPr/>
        </p:nvSpPr>
        <p:spPr>
          <a:xfrm>
            <a:off x="7372122" y="174663"/>
            <a:ext cx="1594520" cy="643042"/>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b="1" dirty="0"/>
              <a:t>FOR DISCUSSION</a:t>
            </a:r>
          </a:p>
        </p:txBody>
      </p:sp>
    </p:spTree>
    <p:extLst>
      <p:ext uri="{BB962C8B-B14F-4D97-AF65-F5344CB8AC3E}">
        <p14:creationId xmlns:p14="http://schemas.microsoft.com/office/powerpoint/2010/main" val="39990696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0A306C-08FD-4A28-866B-881376D152C2}"/>
              </a:ext>
            </a:extLst>
          </p:cNvPr>
          <p:cNvSpPr>
            <a:spLocks noGrp="1"/>
          </p:cNvSpPr>
          <p:nvPr>
            <p:ph sz="half" idx="1"/>
          </p:nvPr>
        </p:nvSpPr>
        <p:spPr>
          <a:xfrm>
            <a:off x="457200" y="1532996"/>
            <a:ext cx="8424936" cy="4318709"/>
          </a:xfrm>
        </p:spPr>
        <p:txBody>
          <a:bodyPr/>
          <a:lstStyle/>
          <a:p>
            <a:pPr lvl="1"/>
            <a:endParaRPr lang="en-US" sz="1400" dirty="0"/>
          </a:p>
          <a:p>
            <a:pPr marL="0" indent="0">
              <a:buNone/>
            </a:pPr>
            <a:endParaRPr lang="en-US" sz="1800" dirty="0"/>
          </a:p>
          <a:p>
            <a:pPr marL="0" indent="0">
              <a:buNone/>
            </a:pPr>
            <a:endParaRPr lang="en-US" sz="1800" dirty="0"/>
          </a:p>
          <a:p>
            <a:pPr marL="0" indent="0">
              <a:buNone/>
            </a:pPr>
            <a:endParaRPr lang="en-US" sz="1800" dirty="0"/>
          </a:p>
        </p:txBody>
      </p:sp>
      <p:sp>
        <p:nvSpPr>
          <p:cNvPr id="4" name="Slide Number Placeholder 3">
            <a:extLst>
              <a:ext uri="{FF2B5EF4-FFF2-40B4-BE49-F238E27FC236}">
                <a16:creationId xmlns:a16="http://schemas.microsoft.com/office/drawing/2014/main" id="{F14C5D31-3268-4DAB-90B0-948906718FBB}"/>
              </a:ext>
            </a:extLst>
          </p:cNvPr>
          <p:cNvSpPr>
            <a:spLocks noGrp="1"/>
          </p:cNvSpPr>
          <p:nvPr>
            <p:ph type="sldNum" sz="quarter" idx="12"/>
          </p:nvPr>
        </p:nvSpPr>
        <p:spPr/>
        <p:txBody>
          <a:bodyPr/>
          <a:lstStyle/>
          <a:p>
            <a:fld id="{EF70D123-9DC6-4163-8D18-78791503709C}" type="slidenum">
              <a:rPr lang="en-US" smtClean="0"/>
              <a:pPr/>
              <a:t>14</a:t>
            </a:fld>
            <a:endParaRPr lang="en-US"/>
          </a:p>
        </p:txBody>
      </p:sp>
      <p:sp>
        <p:nvSpPr>
          <p:cNvPr id="5" name="Footer Placeholder 4">
            <a:extLst>
              <a:ext uri="{FF2B5EF4-FFF2-40B4-BE49-F238E27FC236}">
                <a16:creationId xmlns:a16="http://schemas.microsoft.com/office/drawing/2014/main" id="{542B12B4-A13F-4820-A067-98C9D7D76726}"/>
              </a:ext>
            </a:extLst>
          </p:cNvPr>
          <p:cNvSpPr>
            <a:spLocks noGrp="1"/>
          </p:cNvSpPr>
          <p:nvPr>
            <p:ph type="ftr" sz="quarter" idx="11"/>
          </p:nvPr>
        </p:nvSpPr>
        <p:spPr/>
        <p:txBody>
          <a:bodyPr/>
          <a:lstStyle/>
          <a:p>
            <a:r>
              <a:rPr lang="en-US"/>
              <a:t>i2a EHS Call                                                   15 October 2019</a:t>
            </a:r>
            <a:endParaRPr lang="en-US" dirty="0"/>
          </a:p>
        </p:txBody>
      </p:sp>
      <p:pic>
        <p:nvPicPr>
          <p:cNvPr id="14" name="Picture 13">
            <a:extLst>
              <a:ext uri="{FF2B5EF4-FFF2-40B4-BE49-F238E27FC236}">
                <a16:creationId xmlns:a16="http://schemas.microsoft.com/office/drawing/2014/main" id="{C42AF3B5-146F-4297-A08F-0C2A47835F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290310"/>
            <a:ext cx="1712700" cy="536733"/>
          </a:xfrm>
          <a:prstGeom prst="rect">
            <a:avLst/>
          </a:prstGeom>
        </p:spPr>
      </p:pic>
      <p:sp>
        <p:nvSpPr>
          <p:cNvPr id="11" name="Title 1">
            <a:extLst>
              <a:ext uri="{FF2B5EF4-FFF2-40B4-BE49-F238E27FC236}">
                <a16:creationId xmlns:a16="http://schemas.microsoft.com/office/drawing/2014/main" id="{BF1C8C2F-5B5A-4CBC-899B-93BC9681D38E}"/>
              </a:ext>
            </a:extLst>
          </p:cNvPr>
          <p:cNvSpPr>
            <a:spLocks noGrp="1"/>
          </p:cNvSpPr>
          <p:nvPr>
            <p:ph type="title"/>
          </p:nvPr>
        </p:nvSpPr>
        <p:spPr>
          <a:xfrm>
            <a:off x="457200" y="274638"/>
            <a:ext cx="8229600" cy="1143000"/>
          </a:xfrm>
        </p:spPr>
        <p:txBody>
          <a:bodyPr>
            <a:noAutofit/>
          </a:bodyPr>
          <a:lstStyle/>
          <a:p>
            <a:r>
              <a:rPr lang="en-US" sz="2400" b="1" dirty="0"/>
              <a:t>Stepwise approach Tier 2: </a:t>
            </a:r>
            <a:br>
              <a:rPr lang="en-US" sz="3600" b="1" dirty="0"/>
            </a:br>
            <a:r>
              <a:rPr lang="en-US" sz="2800" b="1" dirty="0"/>
              <a:t>Dose Range Finding Studies (2)</a:t>
            </a:r>
            <a:br>
              <a:rPr lang="en-US" sz="2800" b="1" dirty="0"/>
            </a:br>
            <a:r>
              <a:rPr lang="en-US" sz="2800" b="1" dirty="0"/>
              <a:t>Urine sampling</a:t>
            </a:r>
          </a:p>
        </p:txBody>
      </p:sp>
      <p:sp>
        <p:nvSpPr>
          <p:cNvPr id="12" name="Content Placeholder 2">
            <a:extLst>
              <a:ext uri="{FF2B5EF4-FFF2-40B4-BE49-F238E27FC236}">
                <a16:creationId xmlns:a16="http://schemas.microsoft.com/office/drawing/2014/main" id="{795EAD66-86E4-4A1E-93BA-71FF69F21602}"/>
              </a:ext>
            </a:extLst>
          </p:cNvPr>
          <p:cNvSpPr txBox="1">
            <a:spLocks/>
          </p:cNvSpPr>
          <p:nvPr/>
        </p:nvSpPr>
        <p:spPr>
          <a:xfrm>
            <a:off x="498376" y="2033445"/>
            <a:ext cx="8342584" cy="4104455"/>
          </a:xfrm>
          <a:prstGeom prst="rect">
            <a:avLst/>
          </a:prstGeom>
        </p:spPr>
        <p:txBody>
          <a:bodyPr/>
          <a:lstStyle>
            <a:lvl1pPr marL="342900" indent="-342900" algn="l" defTabSz="914400" rtl="0" eaLnBrk="1" latinLnBrk="0" hangingPunct="1">
              <a:spcBef>
                <a:spcPct val="20000"/>
              </a:spcBef>
              <a:buFont typeface="Wingdings" pitchFamily="2" charset="2"/>
              <a:buChar char="q"/>
              <a:defRPr sz="2800" kern="1200">
                <a:solidFill>
                  <a:srgbClr val="6D6E71"/>
                </a:solidFill>
                <a:latin typeface="+mn-lt"/>
                <a:ea typeface="+mn-ea"/>
                <a:cs typeface="+mn-cs"/>
              </a:defRPr>
            </a:lvl1pPr>
            <a:lvl2pPr marL="800100" indent="-342900" algn="l" defTabSz="914400" rtl="0" eaLnBrk="1" latinLnBrk="0" hangingPunct="1">
              <a:spcBef>
                <a:spcPct val="20000"/>
              </a:spcBef>
              <a:buFont typeface="Wingdings" pitchFamily="2" charset="2"/>
              <a:buChar char="§"/>
              <a:defRPr sz="2400" kern="1200">
                <a:solidFill>
                  <a:srgbClr val="6D6E71"/>
                </a:solidFill>
                <a:latin typeface="+mn-lt"/>
                <a:ea typeface="+mn-ea"/>
                <a:cs typeface="+mn-cs"/>
              </a:defRPr>
            </a:lvl2pPr>
            <a:lvl3pPr marL="1143000" indent="-228600" algn="l" defTabSz="914400" rtl="0" eaLnBrk="1" latinLnBrk="0" hangingPunct="1">
              <a:spcBef>
                <a:spcPct val="20000"/>
              </a:spcBef>
              <a:buFont typeface="Courier New" pitchFamily="49" charset="0"/>
              <a:buChar char="o"/>
              <a:defRPr sz="2000" kern="1200">
                <a:solidFill>
                  <a:srgbClr val="6D6E7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rgbClr val="6D6E7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rgbClr val="6D6E7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lnSpc>
                <a:spcPct val="250000"/>
              </a:lnSpc>
              <a:buFont typeface="Arial" panose="020B0604020202020204" pitchFamily="34" charset="0"/>
              <a:buChar char="•"/>
            </a:pPr>
            <a:r>
              <a:rPr lang="en-US" sz="1800" dirty="0"/>
              <a:t>Urines sampling are not planned in the current proposal ?</a:t>
            </a:r>
          </a:p>
          <a:p>
            <a:pPr>
              <a:buFont typeface="Arial" panose="020B0604020202020204" pitchFamily="34" charset="0"/>
              <a:buChar char="•"/>
            </a:pPr>
            <a:r>
              <a:rPr lang="en-US" sz="1800" dirty="0"/>
              <a:t>However, presence of </a:t>
            </a:r>
            <a:r>
              <a:rPr lang="en-US" sz="1800" b="1" dirty="0"/>
              <a:t>Calcium </a:t>
            </a:r>
            <a:r>
              <a:rPr lang="en-US" sz="1800" dirty="0"/>
              <a:t>in urine could add data on the effects of antimonates on the physiological calcium metabolism.?</a:t>
            </a:r>
          </a:p>
          <a:p>
            <a:pPr>
              <a:lnSpc>
                <a:spcPct val="250000"/>
              </a:lnSpc>
              <a:buFont typeface="Arial" panose="020B0604020202020204" pitchFamily="34" charset="0"/>
              <a:buChar char="•"/>
            </a:pPr>
            <a:r>
              <a:rPr lang="en-US" sz="1800" dirty="0"/>
              <a:t>Would it affect/explain effect on observed delayed ossification in </a:t>
            </a:r>
            <a:r>
              <a:rPr lang="en-US" sz="1800" dirty="0" err="1"/>
              <a:t>foetus</a:t>
            </a:r>
            <a:r>
              <a:rPr lang="en-US" sz="1800" dirty="0"/>
              <a:t>.?</a:t>
            </a:r>
          </a:p>
          <a:p>
            <a:pPr>
              <a:lnSpc>
                <a:spcPct val="250000"/>
              </a:lnSpc>
              <a:buFont typeface="Arial" panose="020B0604020202020204" pitchFamily="34" charset="0"/>
              <a:buChar char="•"/>
            </a:pPr>
            <a:r>
              <a:rPr lang="en-US" sz="1800" dirty="0"/>
              <a:t>A request for quoting the urine collection has been sent.</a:t>
            </a:r>
          </a:p>
          <a:p>
            <a:pPr>
              <a:buFont typeface="Arial" panose="020B0604020202020204" pitchFamily="34" charset="0"/>
              <a:buChar char="•"/>
            </a:pPr>
            <a:endParaRPr lang="en-US" sz="1800" dirty="0"/>
          </a:p>
          <a:p>
            <a:pPr marL="0" indent="0">
              <a:buNone/>
            </a:pPr>
            <a:r>
              <a:rPr lang="en-US" sz="1800" dirty="0"/>
              <a:t>	</a:t>
            </a:r>
          </a:p>
        </p:txBody>
      </p:sp>
      <p:sp>
        <p:nvSpPr>
          <p:cNvPr id="8" name="Rectangle: Rounded Corners 7">
            <a:extLst>
              <a:ext uri="{FF2B5EF4-FFF2-40B4-BE49-F238E27FC236}">
                <a16:creationId xmlns:a16="http://schemas.microsoft.com/office/drawing/2014/main" id="{872912AB-8C2F-4833-87C4-B7B3BE14D1B6}"/>
              </a:ext>
            </a:extLst>
          </p:cNvPr>
          <p:cNvSpPr/>
          <p:nvPr/>
        </p:nvSpPr>
        <p:spPr>
          <a:xfrm>
            <a:off x="7372122" y="174663"/>
            <a:ext cx="1594520" cy="643042"/>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1600" b="1" dirty="0"/>
              <a:t>FOR DISCUSSION</a:t>
            </a:r>
          </a:p>
        </p:txBody>
      </p:sp>
    </p:spTree>
    <p:extLst>
      <p:ext uri="{BB962C8B-B14F-4D97-AF65-F5344CB8AC3E}">
        <p14:creationId xmlns:p14="http://schemas.microsoft.com/office/powerpoint/2010/main" val="37189318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0A306C-08FD-4A28-866B-881376D152C2}"/>
              </a:ext>
            </a:extLst>
          </p:cNvPr>
          <p:cNvSpPr>
            <a:spLocks noGrp="1"/>
          </p:cNvSpPr>
          <p:nvPr>
            <p:ph sz="half" idx="1"/>
          </p:nvPr>
        </p:nvSpPr>
        <p:spPr>
          <a:xfrm>
            <a:off x="457200" y="1532996"/>
            <a:ext cx="8424936" cy="4318709"/>
          </a:xfrm>
        </p:spPr>
        <p:txBody>
          <a:bodyPr/>
          <a:lstStyle/>
          <a:p>
            <a:pPr lvl="1"/>
            <a:endParaRPr lang="en-US" sz="1400" dirty="0"/>
          </a:p>
          <a:p>
            <a:pPr marL="0" indent="0">
              <a:buNone/>
            </a:pPr>
            <a:endParaRPr lang="en-US" sz="1800" dirty="0"/>
          </a:p>
          <a:p>
            <a:pPr marL="0" indent="0">
              <a:buNone/>
            </a:pPr>
            <a:endParaRPr lang="en-US" sz="1800" dirty="0"/>
          </a:p>
          <a:p>
            <a:pPr marL="0" indent="0">
              <a:buNone/>
            </a:pPr>
            <a:endParaRPr lang="en-US" sz="1800" dirty="0"/>
          </a:p>
        </p:txBody>
      </p:sp>
      <p:sp>
        <p:nvSpPr>
          <p:cNvPr id="4" name="Slide Number Placeholder 3">
            <a:extLst>
              <a:ext uri="{FF2B5EF4-FFF2-40B4-BE49-F238E27FC236}">
                <a16:creationId xmlns:a16="http://schemas.microsoft.com/office/drawing/2014/main" id="{F14C5D31-3268-4DAB-90B0-948906718FBB}"/>
              </a:ext>
            </a:extLst>
          </p:cNvPr>
          <p:cNvSpPr>
            <a:spLocks noGrp="1"/>
          </p:cNvSpPr>
          <p:nvPr>
            <p:ph type="sldNum" sz="quarter" idx="12"/>
          </p:nvPr>
        </p:nvSpPr>
        <p:spPr/>
        <p:txBody>
          <a:bodyPr/>
          <a:lstStyle/>
          <a:p>
            <a:fld id="{EF70D123-9DC6-4163-8D18-78791503709C}" type="slidenum">
              <a:rPr lang="en-US" smtClean="0"/>
              <a:pPr/>
              <a:t>15</a:t>
            </a:fld>
            <a:endParaRPr lang="en-US"/>
          </a:p>
        </p:txBody>
      </p:sp>
      <p:sp>
        <p:nvSpPr>
          <p:cNvPr id="5" name="Footer Placeholder 4">
            <a:extLst>
              <a:ext uri="{FF2B5EF4-FFF2-40B4-BE49-F238E27FC236}">
                <a16:creationId xmlns:a16="http://schemas.microsoft.com/office/drawing/2014/main" id="{542B12B4-A13F-4820-A067-98C9D7D76726}"/>
              </a:ext>
            </a:extLst>
          </p:cNvPr>
          <p:cNvSpPr>
            <a:spLocks noGrp="1"/>
          </p:cNvSpPr>
          <p:nvPr>
            <p:ph type="ftr" sz="quarter" idx="11"/>
          </p:nvPr>
        </p:nvSpPr>
        <p:spPr/>
        <p:txBody>
          <a:bodyPr/>
          <a:lstStyle/>
          <a:p>
            <a:r>
              <a:rPr lang="en-US"/>
              <a:t>i2a EHS Call                                                   15 October 2019</a:t>
            </a:r>
            <a:endParaRPr lang="en-US" dirty="0"/>
          </a:p>
        </p:txBody>
      </p:sp>
      <p:pic>
        <p:nvPicPr>
          <p:cNvPr id="14" name="Picture 13">
            <a:extLst>
              <a:ext uri="{FF2B5EF4-FFF2-40B4-BE49-F238E27FC236}">
                <a16:creationId xmlns:a16="http://schemas.microsoft.com/office/drawing/2014/main" id="{C42AF3B5-146F-4297-A08F-0C2A47835F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290310"/>
            <a:ext cx="1712700" cy="536733"/>
          </a:xfrm>
          <a:prstGeom prst="rect">
            <a:avLst/>
          </a:prstGeom>
        </p:spPr>
      </p:pic>
      <p:sp>
        <p:nvSpPr>
          <p:cNvPr id="11" name="Title 1">
            <a:extLst>
              <a:ext uri="{FF2B5EF4-FFF2-40B4-BE49-F238E27FC236}">
                <a16:creationId xmlns:a16="http://schemas.microsoft.com/office/drawing/2014/main" id="{BF1C8C2F-5B5A-4CBC-899B-93BC9681D38E}"/>
              </a:ext>
            </a:extLst>
          </p:cNvPr>
          <p:cNvSpPr>
            <a:spLocks noGrp="1"/>
          </p:cNvSpPr>
          <p:nvPr>
            <p:ph type="title"/>
          </p:nvPr>
        </p:nvSpPr>
        <p:spPr>
          <a:xfrm>
            <a:off x="457200" y="274638"/>
            <a:ext cx="8229600" cy="1143000"/>
          </a:xfrm>
        </p:spPr>
        <p:txBody>
          <a:bodyPr>
            <a:noAutofit/>
          </a:bodyPr>
          <a:lstStyle/>
          <a:p>
            <a:r>
              <a:rPr lang="en-US" sz="2400" b="1" dirty="0"/>
              <a:t>Stepwise approach Tier 2: </a:t>
            </a:r>
            <a:br>
              <a:rPr lang="en-US" sz="3600" b="1" dirty="0"/>
            </a:br>
            <a:r>
              <a:rPr lang="en-US" sz="2800" b="1" dirty="0"/>
              <a:t>Dose Range Finding Studies (2)</a:t>
            </a:r>
            <a:br>
              <a:rPr lang="en-US" sz="2800" b="1" dirty="0"/>
            </a:br>
            <a:r>
              <a:rPr lang="en-US" sz="2800" b="1" dirty="0"/>
              <a:t>Timing</a:t>
            </a:r>
          </a:p>
        </p:txBody>
      </p:sp>
      <p:sp>
        <p:nvSpPr>
          <p:cNvPr id="12" name="Content Placeholder 2">
            <a:extLst>
              <a:ext uri="{FF2B5EF4-FFF2-40B4-BE49-F238E27FC236}">
                <a16:creationId xmlns:a16="http://schemas.microsoft.com/office/drawing/2014/main" id="{795EAD66-86E4-4A1E-93BA-71FF69F21602}"/>
              </a:ext>
            </a:extLst>
          </p:cNvPr>
          <p:cNvSpPr txBox="1">
            <a:spLocks/>
          </p:cNvSpPr>
          <p:nvPr/>
        </p:nvSpPr>
        <p:spPr>
          <a:xfrm>
            <a:off x="755576" y="1559676"/>
            <a:ext cx="8635730" cy="4104455"/>
          </a:xfrm>
          <a:prstGeom prst="rect">
            <a:avLst/>
          </a:prstGeom>
        </p:spPr>
        <p:txBody>
          <a:bodyPr/>
          <a:lstStyle>
            <a:lvl1pPr marL="342900" indent="-342900" algn="l" defTabSz="914400" rtl="0" eaLnBrk="1" latinLnBrk="0" hangingPunct="1">
              <a:spcBef>
                <a:spcPct val="20000"/>
              </a:spcBef>
              <a:buFont typeface="Wingdings" pitchFamily="2" charset="2"/>
              <a:buChar char="q"/>
              <a:defRPr sz="2800" kern="1200">
                <a:solidFill>
                  <a:srgbClr val="6D6E71"/>
                </a:solidFill>
                <a:latin typeface="+mn-lt"/>
                <a:ea typeface="+mn-ea"/>
                <a:cs typeface="+mn-cs"/>
              </a:defRPr>
            </a:lvl1pPr>
            <a:lvl2pPr marL="800100" indent="-342900" algn="l" defTabSz="914400" rtl="0" eaLnBrk="1" latinLnBrk="0" hangingPunct="1">
              <a:spcBef>
                <a:spcPct val="20000"/>
              </a:spcBef>
              <a:buFont typeface="Wingdings" pitchFamily="2" charset="2"/>
              <a:buChar char="§"/>
              <a:defRPr sz="2400" kern="1200">
                <a:solidFill>
                  <a:srgbClr val="6D6E71"/>
                </a:solidFill>
                <a:latin typeface="+mn-lt"/>
                <a:ea typeface="+mn-ea"/>
                <a:cs typeface="+mn-cs"/>
              </a:defRPr>
            </a:lvl2pPr>
            <a:lvl3pPr marL="1143000" indent="-228600" algn="l" defTabSz="914400" rtl="0" eaLnBrk="1" latinLnBrk="0" hangingPunct="1">
              <a:spcBef>
                <a:spcPct val="20000"/>
              </a:spcBef>
              <a:buFont typeface="Courier New" pitchFamily="49" charset="0"/>
              <a:buChar char="o"/>
              <a:defRPr sz="2000" kern="1200">
                <a:solidFill>
                  <a:srgbClr val="6D6E7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rgbClr val="6D6E7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rgbClr val="6D6E7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nSpc>
                <a:spcPct val="200000"/>
              </a:lnSpc>
              <a:buNone/>
            </a:pPr>
            <a:r>
              <a:rPr lang="en-US" sz="1800" dirty="0"/>
              <a:t>The Covance proposal has been accepted by i2a</a:t>
            </a:r>
          </a:p>
          <a:p>
            <a:pPr marL="0" indent="0">
              <a:lnSpc>
                <a:spcPct val="200000"/>
              </a:lnSpc>
              <a:buNone/>
            </a:pPr>
            <a:r>
              <a:rPr lang="en-US" sz="1800" dirty="0"/>
              <a:t>Samples will be requested to be sent to UK</a:t>
            </a:r>
          </a:p>
          <a:p>
            <a:pPr marL="0" indent="0">
              <a:lnSpc>
                <a:spcPct val="200000"/>
              </a:lnSpc>
              <a:buNone/>
            </a:pPr>
            <a:r>
              <a:rPr lang="en-US" sz="1800" dirty="0"/>
              <a:t>Preliminary testing will define the adequate dose</a:t>
            </a:r>
          </a:p>
          <a:p>
            <a:pPr marL="0" indent="0">
              <a:lnSpc>
                <a:spcPct val="200000"/>
              </a:lnSpc>
              <a:buNone/>
            </a:pPr>
            <a:r>
              <a:rPr lang="en-US" sz="1800" dirty="0"/>
              <a:t>The study is planned to start Q1 2020</a:t>
            </a:r>
          </a:p>
          <a:p>
            <a:pPr marL="0" indent="0">
              <a:lnSpc>
                <a:spcPct val="200000"/>
              </a:lnSpc>
              <a:buNone/>
            </a:pPr>
            <a:r>
              <a:rPr lang="en-US" sz="1800" dirty="0"/>
              <a:t>Q4 2019 is then dedicated for refinement of the technical details</a:t>
            </a:r>
          </a:p>
          <a:p>
            <a:pPr lvl="1"/>
            <a:r>
              <a:rPr lang="en-US" sz="1400" dirty="0"/>
              <a:t>Decision of the entity to measure in blood</a:t>
            </a:r>
          </a:p>
          <a:p>
            <a:pPr lvl="1"/>
            <a:r>
              <a:rPr lang="en-US" sz="1400" dirty="0"/>
              <a:t>Decision of the number of blood samples</a:t>
            </a:r>
          </a:p>
          <a:p>
            <a:pPr lvl="1"/>
            <a:r>
              <a:rPr lang="en-US" sz="1400" dirty="0"/>
              <a:t>Decision to add urine collection</a:t>
            </a:r>
          </a:p>
          <a:p>
            <a:pPr marL="0" indent="0">
              <a:buNone/>
            </a:pPr>
            <a:endParaRPr lang="en-US" sz="1800" dirty="0"/>
          </a:p>
          <a:p>
            <a:pPr marL="0" indent="0">
              <a:buFont typeface="Wingdings" pitchFamily="2" charset="2"/>
              <a:buNone/>
            </a:pPr>
            <a:r>
              <a:rPr lang="en-US" sz="1800" dirty="0"/>
              <a:t>	</a:t>
            </a:r>
          </a:p>
        </p:txBody>
      </p:sp>
    </p:spTree>
    <p:extLst>
      <p:ext uri="{BB962C8B-B14F-4D97-AF65-F5344CB8AC3E}">
        <p14:creationId xmlns:p14="http://schemas.microsoft.com/office/powerpoint/2010/main" val="632281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9F8C2C0-C58E-42EA-8F2C-C74DB0E2F429}"/>
              </a:ext>
            </a:extLst>
          </p:cNvPr>
          <p:cNvSpPr>
            <a:spLocks noGrp="1"/>
          </p:cNvSpPr>
          <p:nvPr>
            <p:ph type="title"/>
          </p:nvPr>
        </p:nvSpPr>
        <p:spPr>
          <a:xfrm>
            <a:off x="457200" y="2857500"/>
            <a:ext cx="8229600" cy="1143000"/>
          </a:xfrm>
        </p:spPr>
        <p:txBody>
          <a:bodyPr vert="horz" lIns="91440" tIns="45720" rIns="91440" bIns="45720" rtlCol="0" anchor="ctr">
            <a:normAutofit fontScale="90000"/>
          </a:bodyPr>
          <a:lstStyle/>
          <a:p>
            <a:r>
              <a:rPr lang="en-US" b="1" dirty="0">
                <a:solidFill>
                  <a:srgbClr val="0070C0"/>
                </a:solidFill>
              </a:rPr>
              <a:t>4. Update on</a:t>
            </a:r>
            <a:br>
              <a:rPr lang="en-US" b="1" dirty="0">
                <a:solidFill>
                  <a:srgbClr val="0070C0"/>
                </a:solidFill>
              </a:rPr>
            </a:br>
            <a:r>
              <a:rPr lang="en-US" b="1" dirty="0">
                <a:solidFill>
                  <a:srgbClr val="0070C0"/>
                </a:solidFill>
              </a:rPr>
              <a:t>Carcinogenicity/Genotoxicity</a:t>
            </a:r>
          </a:p>
        </p:txBody>
      </p:sp>
      <p:sp>
        <p:nvSpPr>
          <p:cNvPr id="4" name="Slide Number Placeholder 3">
            <a:extLst>
              <a:ext uri="{FF2B5EF4-FFF2-40B4-BE49-F238E27FC236}">
                <a16:creationId xmlns:a16="http://schemas.microsoft.com/office/drawing/2014/main" id="{6A7FDD3D-F6C4-4FCF-983F-A796667DE04D}"/>
              </a:ext>
            </a:extLst>
          </p:cNvPr>
          <p:cNvSpPr>
            <a:spLocks noGrp="1"/>
          </p:cNvSpPr>
          <p:nvPr>
            <p:ph type="sldNum" sz="quarter" idx="12"/>
          </p:nvPr>
        </p:nvSpPr>
        <p:spPr/>
        <p:txBody>
          <a:bodyPr/>
          <a:lstStyle/>
          <a:p>
            <a:fld id="{EF70D123-9DC6-4163-8D18-78791503709C}" type="slidenum">
              <a:rPr lang="en-US" smtClean="0"/>
              <a:pPr/>
              <a:t>16</a:t>
            </a:fld>
            <a:endParaRPr lang="en-US"/>
          </a:p>
        </p:txBody>
      </p:sp>
      <p:sp>
        <p:nvSpPr>
          <p:cNvPr id="5" name="Footer Placeholder 4">
            <a:extLst>
              <a:ext uri="{FF2B5EF4-FFF2-40B4-BE49-F238E27FC236}">
                <a16:creationId xmlns:a16="http://schemas.microsoft.com/office/drawing/2014/main" id="{67E270AE-6CE6-400E-8D41-95651157DD30}"/>
              </a:ext>
            </a:extLst>
          </p:cNvPr>
          <p:cNvSpPr>
            <a:spLocks noGrp="1"/>
          </p:cNvSpPr>
          <p:nvPr>
            <p:ph type="ftr" sz="quarter" idx="11"/>
          </p:nvPr>
        </p:nvSpPr>
        <p:spPr/>
        <p:txBody>
          <a:bodyPr/>
          <a:lstStyle/>
          <a:p>
            <a:r>
              <a:rPr lang="en-US"/>
              <a:t>i2a EHS Call                                                   15 October 2019</a:t>
            </a:r>
            <a:endParaRPr lang="en-US" dirty="0"/>
          </a:p>
        </p:txBody>
      </p:sp>
    </p:spTree>
    <p:extLst>
      <p:ext uri="{BB962C8B-B14F-4D97-AF65-F5344CB8AC3E}">
        <p14:creationId xmlns:p14="http://schemas.microsoft.com/office/powerpoint/2010/main" val="2498672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C50FD-D3CB-447A-A00C-B217BB1CC64F}"/>
              </a:ext>
            </a:extLst>
          </p:cNvPr>
          <p:cNvSpPr>
            <a:spLocks noGrp="1"/>
          </p:cNvSpPr>
          <p:nvPr>
            <p:ph type="title"/>
          </p:nvPr>
        </p:nvSpPr>
        <p:spPr>
          <a:xfrm>
            <a:off x="457200" y="274638"/>
            <a:ext cx="8229600" cy="808274"/>
          </a:xfrm>
        </p:spPr>
        <p:txBody>
          <a:bodyPr>
            <a:normAutofit/>
          </a:bodyPr>
          <a:lstStyle/>
          <a:p>
            <a:r>
              <a:rPr lang="en-US" sz="4000" b="1" dirty="0"/>
              <a:t>In vitro inhalation study</a:t>
            </a:r>
          </a:p>
        </p:txBody>
      </p:sp>
      <p:sp>
        <p:nvSpPr>
          <p:cNvPr id="3" name="Content Placeholder 2">
            <a:extLst>
              <a:ext uri="{FF2B5EF4-FFF2-40B4-BE49-F238E27FC236}">
                <a16:creationId xmlns:a16="http://schemas.microsoft.com/office/drawing/2014/main" id="{7F0A306C-08FD-4A28-866B-881376D152C2}"/>
              </a:ext>
            </a:extLst>
          </p:cNvPr>
          <p:cNvSpPr>
            <a:spLocks noGrp="1"/>
          </p:cNvSpPr>
          <p:nvPr>
            <p:ph sz="half" idx="1"/>
          </p:nvPr>
        </p:nvSpPr>
        <p:spPr>
          <a:xfrm>
            <a:off x="827584" y="1166018"/>
            <a:ext cx="7776864" cy="4525963"/>
          </a:xfrm>
        </p:spPr>
        <p:txBody>
          <a:bodyPr/>
          <a:lstStyle/>
          <a:p>
            <a:pPr marL="0" indent="0" algn="ctr">
              <a:buNone/>
            </a:pPr>
            <a:endParaRPr lang="en-US" sz="1800" dirty="0"/>
          </a:p>
          <a:p>
            <a:endParaRPr lang="en-US" sz="1800" dirty="0"/>
          </a:p>
          <a:p>
            <a:endParaRPr lang="en-US" sz="1800" dirty="0"/>
          </a:p>
        </p:txBody>
      </p:sp>
      <p:sp>
        <p:nvSpPr>
          <p:cNvPr id="4" name="Slide Number Placeholder 3">
            <a:extLst>
              <a:ext uri="{FF2B5EF4-FFF2-40B4-BE49-F238E27FC236}">
                <a16:creationId xmlns:a16="http://schemas.microsoft.com/office/drawing/2014/main" id="{F14C5D31-3268-4DAB-90B0-948906718FBB}"/>
              </a:ext>
            </a:extLst>
          </p:cNvPr>
          <p:cNvSpPr>
            <a:spLocks noGrp="1"/>
          </p:cNvSpPr>
          <p:nvPr>
            <p:ph type="sldNum" sz="quarter" idx="12"/>
          </p:nvPr>
        </p:nvSpPr>
        <p:spPr/>
        <p:txBody>
          <a:bodyPr/>
          <a:lstStyle/>
          <a:p>
            <a:fld id="{EF70D123-9DC6-4163-8D18-78791503709C}" type="slidenum">
              <a:rPr lang="en-US" smtClean="0"/>
              <a:pPr/>
              <a:t>17</a:t>
            </a:fld>
            <a:endParaRPr lang="en-US"/>
          </a:p>
        </p:txBody>
      </p:sp>
      <p:sp>
        <p:nvSpPr>
          <p:cNvPr id="5" name="Footer Placeholder 4">
            <a:extLst>
              <a:ext uri="{FF2B5EF4-FFF2-40B4-BE49-F238E27FC236}">
                <a16:creationId xmlns:a16="http://schemas.microsoft.com/office/drawing/2014/main" id="{542B12B4-A13F-4820-A067-98C9D7D76726}"/>
              </a:ext>
            </a:extLst>
          </p:cNvPr>
          <p:cNvSpPr>
            <a:spLocks noGrp="1"/>
          </p:cNvSpPr>
          <p:nvPr>
            <p:ph type="ftr" sz="quarter" idx="11"/>
          </p:nvPr>
        </p:nvSpPr>
        <p:spPr/>
        <p:txBody>
          <a:bodyPr/>
          <a:lstStyle/>
          <a:p>
            <a:r>
              <a:rPr lang="en-US"/>
              <a:t>i2a EHS Call                                                   15 October 2019</a:t>
            </a:r>
            <a:endParaRPr lang="en-US" dirty="0"/>
          </a:p>
        </p:txBody>
      </p:sp>
      <p:sp>
        <p:nvSpPr>
          <p:cNvPr id="15" name="Content Placeholder 2">
            <a:extLst>
              <a:ext uri="{FF2B5EF4-FFF2-40B4-BE49-F238E27FC236}">
                <a16:creationId xmlns:a16="http://schemas.microsoft.com/office/drawing/2014/main" id="{20406CDB-60D2-4EE0-9625-C321F75B7B17}"/>
              </a:ext>
            </a:extLst>
          </p:cNvPr>
          <p:cNvSpPr txBox="1">
            <a:spLocks/>
          </p:cNvSpPr>
          <p:nvPr/>
        </p:nvSpPr>
        <p:spPr>
          <a:xfrm>
            <a:off x="769708" y="1458001"/>
            <a:ext cx="7776864" cy="4525963"/>
          </a:xfrm>
          <a:prstGeom prst="rect">
            <a:avLst/>
          </a:prstGeom>
        </p:spPr>
        <p:txBody>
          <a:bodyPr/>
          <a:lstStyle>
            <a:lvl1pPr marL="342900" indent="-342900" algn="l" defTabSz="914400" rtl="0" eaLnBrk="1" latinLnBrk="0" hangingPunct="1">
              <a:spcBef>
                <a:spcPct val="20000"/>
              </a:spcBef>
              <a:buFont typeface="Wingdings" pitchFamily="2" charset="2"/>
              <a:buChar char="q"/>
              <a:defRPr sz="2800" kern="1200">
                <a:solidFill>
                  <a:srgbClr val="6D6E71"/>
                </a:solidFill>
                <a:latin typeface="+mn-lt"/>
                <a:ea typeface="+mn-ea"/>
                <a:cs typeface="+mn-cs"/>
              </a:defRPr>
            </a:lvl1pPr>
            <a:lvl2pPr marL="800100" indent="-342900" algn="l" defTabSz="914400" rtl="0" eaLnBrk="1" latinLnBrk="0" hangingPunct="1">
              <a:spcBef>
                <a:spcPct val="20000"/>
              </a:spcBef>
              <a:buFont typeface="Wingdings" pitchFamily="2" charset="2"/>
              <a:buChar char="§"/>
              <a:defRPr sz="2400" kern="1200">
                <a:solidFill>
                  <a:srgbClr val="6D6E71"/>
                </a:solidFill>
                <a:latin typeface="+mn-lt"/>
                <a:ea typeface="+mn-ea"/>
                <a:cs typeface="+mn-cs"/>
              </a:defRPr>
            </a:lvl2pPr>
            <a:lvl3pPr marL="1143000" indent="-228600" algn="l" defTabSz="914400" rtl="0" eaLnBrk="1" latinLnBrk="0" hangingPunct="1">
              <a:spcBef>
                <a:spcPct val="20000"/>
              </a:spcBef>
              <a:buFont typeface="Courier New" pitchFamily="49" charset="0"/>
              <a:buChar char="o"/>
              <a:defRPr sz="2000" kern="1200">
                <a:solidFill>
                  <a:srgbClr val="6D6E7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rgbClr val="6D6E7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rgbClr val="6D6E7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Font typeface="Wingdings" pitchFamily="2" charset="2"/>
              <a:buNone/>
            </a:pPr>
            <a:endParaRPr lang="en-US" sz="1800" dirty="0"/>
          </a:p>
          <a:p>
            <a:pPr marL="0" indent="0">
              <a:buFont typeface="Wingdings" pitchFamily="2" charset="2"/>
              <a:buNone/>
            </a:pPr>
            <a:r>
              <a:rPr lang="en-US" sz="1800" dirty="0"/>
              <a:t>- The IOM in vitro lung toxicity study has been accepted by i2a.</a:t>
            </a:r>
          </a:p>
          <a:p>
            <a:pPr marL="0" indent="0">
              <a:buFont typeface="Wingdings" pitchFamily="2" charset="2"/>
              <a:buNone/>
            </a:pPr>
            <a:endParaRPr lang="en-US" sz="1800" dirty="0"/>
          </a:p>
          <a:p>
            <a:pPr marL="0" indent="0">
              <a:buFont typeface="Wingdings" pitchFamily="2" charset="2"/>
              <a:buNone/>
            </a:pPr>
            <a:r>
              <a:rPr lang="en-US" sz="1800" dirty="0"/>
              <a:t>- Technical details for the phase 1 (Sb characterization and preparation of the respirable samples) have been clarified. </a:t>
            </a:r>
          </a:p>
          <a:p>
            <a:pPr marL="0" indent="0">
              <a:buFont typeface="Wingdings" pitchFamily="2" charset="2"/>
              <a:buNone/>
            </a:pPr>
            <a:r>
              <a:rPr lang="en-US" sz="1800" dirty="0"/>
              <a:t>11 compounds in a powder form will be prepared to be tested in phase 2a.</a:t>
            </a:r>
          </a:p>
          <a:p>
            <a:pPr marL="0" indent="0">
              <a:buFont typeface="Wingdings" pitchFamily="2" charset="2"/>
              <a:buNone/>
            </a:pPr>
            <a:r>
              <a:rPr lang="en-US" sz="1800" dirty="0"/>
              <a:t>3 samples in a liquid  form will be pretested to be included adequately in phase 2a. </a:t>
            </a:r>
          </a:p>
          <a:p>
            <a:pPr marL="0" indent="0">
              <a:buFont typeface="Wingdings" pitchFamily="2" charset="2"/>
              <a:buNone/>
            </a:pPr>
            <a:endParaRPr lang="en-US" sz="1800" dirty="0"/>
          </a:p>
          <a:p>
            <a:pPr marL="0" indent="0">
              <a:buFont typeface="Wingdings" pitchFamily="2" charset="2"/>
              <a:buNone/>
            </a:pPr>
            <a:r>
              <a:rPr lang="en-US" sz="1800" dirty="0"/>
              <a:t>- Some comments, received in September,  need to be shared with IOM  to finalize the set-up of phase 2a (determination of cytotoxicity, oxidative potential and inflammation in rats and human in vitro models)</a:t>
            </a:r>
          </a:p>
          <a:p>
            <a:pPr marL="0" indent="0">
              <a:buFont typeface="Wingdings" pitchFamily="2" charset="2"/>
              <a:buNone/>
            </a:pPr>
            <a:r>
              <a:rPr lang="en-US" sz="1800" dirty="0"/>
              <a:t>14 samples should be tested</a:t>
            </a:r>
          </a:p>
          <a:p>
            <a:pPr marL="0" indent="0">
              <a:buFont typeface="Wingdings" pitchFamily="2" charset="2"/>
              <a:buNone/>
            </a:pPr>
            <a:endParaRPr lang="en-US" sz="1800" dirty="0"/>
          </a:p>
          <a:p>
            <a:pPr marL="0" indent="0">
              <a:buFont typeface="Wingdings" pitchFamily="2" charset="2"/>
              <a:buNone/>
            </a:pPr>
            <a:r>
              <a:rPr lang="en-US" sz="1800" dirty="0"/>
              <a:t>-Phase 2b, will be designed following results of phase 2a</a:t>
            </a:r>
          </a:p>
          <a:p>
            <a:pPr marL="0" indent="0">
              <a:buFont typeface="Wingdings" pitchFamily="2" charset="2"/>
              <a:buNone/>
            </a:pPr>
            <a:endParaRPr lang="en-US" sz="1800" dirty="0"/>
          </a:p>
          <a:p>
            <a:pPr marL="457200" lvl="1" indent="0">
              <a:buNone/>
            </a:pPr>
            <a:endParaRPr lang="en-US" sz="1400" dirty="0"/>
          </a:p>
          <a:p>
            <a:pPr marL="0" indent="0">
              <a:buFont typeface="Wingdings" pitchFamily="2" charset="2"/>
              <a:buNone/>
            </a:pPr>
            <a:r>
              <a:rPr lang="en-US" sz="1800" dirty="0"/>
              <a:t>	 </a:t>
            </a:r>
          </a:p>
        </p:txBody>
      </p:sp>
    </p:spTree>
    <p:extLst>
      <p:ext uri="{BB962C8B-B14F-4D97-AF65-F5344CB8AC3E}">
        <p14:creationId xmlns:p14="http://schemas.microsoft.com/office/powerpoint/2010/main" val="29718399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C50FD-D3CB-447A-A00C-B217BB1CC64F}"/>
              </a:ext>
            </a:extLst>
          </p:cNvPr>
          <p:cNvSpPr>
            <a:spLocks noGrp="1"/>
          </p:cNvSpPr>
          <p:nvPr>
            <p:ph type="title"/>
          </p:nvPr>
        </p:nvSpPr>
        <p:spPr>
          <a:xfrm>
            <a:off x="457200" y="270089"/>
            <a:ext cx="8229600" cy="1143000"/>
          </a:xfrm>
        </p:spPr>
        <p:txBody>
          <a:bodyPr>
            <a:noAutofit/>
          </a:bodyPr>
          <a:lstStyle/>
          <a:p>
            <a:r>
              <a:rPr lang="en-US" sz="2800" b="1" dirty="0"/>
              <a:t>Invalidation of false</a:t>
            </a:r>
            <a:br>
              <a:rPr lang="en-US" sz="2800" b="1" dirty="0"/>
            </a:br>
            <a:r>
              <a:rPr lang="en-US" sz="2800" b="1" dirty="0"/>
              <a:t> positive genotoxicity assays</a:t>
            </a:r>
            <a:endParaRPr lang="en-US" sz="3600" b="1" dirty="0"/>
          </a:p>
        </p:txBody>
      </p:sp>
      <p:sp>
        <p:nvSpPr>
          <p:cNvPr id="3" name="Content Placeholder 2">
            <a:extLst>
              <a:ext uri="{FF2B5EF4-FFF2-40B4-BE49-F238E27FC236}">
                <a16:creationId xmlns:a16="http://schemas.microsoft.com/office/drawing/2014/main" id="{7F0A306C-08FD-4A28-866B-881376D152C2}"/>
              </a:ext>
            </a:extLst>
          </p:cNvPr>
          <p:cNvSpPr>
            <a:spLocks noGrp="1"/>
          </p:cNvSpPr>
          <p:nvPr>
            <p:ph sz="half" idx="1"/>
          </p:nvPr>
        </p:nvSpPr>
        <p:spPr>
          <a:xfrm>
            <a:off x="827584" y="1260332"/>
            <a:ext cx="8205044" cy="4723316"/>
          </a:xfrm>
        </p:spPr>
        <p:txBody>
          <a:bodyPr/>
          <a:lstStyle/>
          <a:p>
            <a:r>
              <a:rPr lang="en-US" sz="1800" dirty="0"/>
              <a:t>Equivocal results in micronucleus assays from the available literature  could be due to inappropriate staining methods.</a:t>
            </a:r>
          </a:p>
          <a:p>
            <a:pPr marL="0" indent="0">
              <a:buNone/>
            </a:pPr>
            <a:r>
              <a:rPr lang="en-US" sz="1800" dirty="0"/>
              <a:t>      i2a is launching an in vitro micronucleus study on CHO WBL cells</a:t>
            </a:r>
          </a:p>
          <a:p>
            <a:pPr marL="0" indent="0">
              <a:buNone/>
            </a:pPr>
            <a:endParaRPr lang="en-US" sz="1800" dirty="0"/>
          </a:p>
          <a:p>
            <a:r>
              <a:rPr lang="en-US" sz="1800" dirty="0"/>
              <a:t>Most of the positive reported in vitro MN studies utilized ATC, which makes the compound eligible to be tested for establishment of the validity or invalidity of reported assays</a:t>
            </a:r>
          </a:p>
          <a:p>
            <a:endParaRPr lang="en-US" sz="1800" dirty="0"/>
          </a:p>
          <a:p>
            <a:r>
              <a:rPr lang="en-US" sz="1800" dirty="0"/>
              <a:t>The method to staining and </a:t>
            </a:r>
            <a:r>
              <a:rPr lang="en-US" sz="1800" dirty="0" err="1"/>
              <a:t>restaining</a:t>
            </a:r>
            <a:r>
              <a:rPr lang="en-US" sz="1800" dirty="0"/>
              <a:t> and the identification of the dose  is on clarification between Craig and ILS</a:t>
            </a:r>
          </a:p>
          <a:p>
            <a:pPr marL="0" indent="0">
              <a:buNone/>
            </a:pPr>
            <a:endParaRPr lang="en-US" sz="1800" dirty="0"/>
          </a:p>
          <a:p>
            <a:r>
              <a:rPr lang="en-US" sz="1800" dirty="0"/>
              <a:t>Method to measure the content of Sb in media cells is also on discussion.  </a:t>
            </a:r>
          </a:p>
          <a:p>
            <a:endParaRPr lang="en-US" sz="1800" dirty="0"/>
          </a:p>
          <a:p>
            <a:r>
              <a:rPr lang="en-US" sz="1800" dirty="0"/>
              <a:t>Samples were planned to be shipped in October to start the test by end of the month.</a:t>
            </a:r>
          </a:p>
        </p:txBody>
      </p:sp>
      <p:sp>
        <p:nvSpPr>
          <p:cNvPr id="4" name="Slide Number Placeholder 3">
            <a:extLst>
              <a:ext uri="{FF2B5EF4-FFF2-40B4-BE49-F238E27FC236}">
                <a16:creationId xmlns:a16="http://schemas.microsoft.com/office/drawing/2014/main" id="{F14C5D31-3268-4DAB-90B0-948906718FBB}"/>
              </a:ext>
            </a:extLst>
          </p:cNvPr>
          <p:cNvSpPr>
            <a:spLocks noGrp="1"/>
          </p:cNvSpPr>
          <p:nvPr>
            <p:ph type="sldNum" sz="quarter" idx="12"/>
          </p:nvPr>
        </p:nvSpPr>
        <p:spPr/>
        <p:txBody>
          <a:bodyPr/>
          <a:lstStyle/>
          <a:p>
            <a:fld id="{EF70D123-9DC6-4163-8D18-78791503709C}" type="slidenum">
              <a:rPr lang="en-US" smtClean="0"/>
              <a:pPr/>
              <a:t>18</a:t>
            </a:fld>
            <a:endParaRPr lang="en-US"/>
          </a:p>
        </p:txBody>
      </p:sp>
      <p:sp>
        <p:nvSpPr>
          <p:cNvPr id="5" name="Footer Placeholder 4">
            <a:extLst>
              <a:ext uri="{FF2B5EF4-FFF2-40B4-BE49-F238E27FC236}">
                <a16:creationId xmlns:a16="http://schemas.microsoft.com/office/drawing/2014/main" id="{542B12B4-A13F-4820-A067-98C9D7D76726}"/>
              </a:ext>
            </a:extLst>
          </p:cNvPr>
          <p:cNvSpPr>
            <a:spLocks noGrp="1"/>
          </p:cNvSpPr>
          <p:nvPr>
            <p:ph type="ftr" sz="quarter" idx="11"/>
          </p:nvPr>
        </p:nvSpPr>
        <p:spPr/>
        <p:txBody>
          <a:bodyPr/>
          <a:lstStyle/>
          <a:p>
            <a:r>
              <a:rPr lang="en-US"/>
              <a:t>i2a EHS Call                                                   15 October 2019</a:t>
            </a:r>
            <a:endParaRPr lang="en-US" dirty="0"/>
          </a:p>
        </p:txBody>
      </p:sp>
      <p:pic>
        <p:nvPicPr>
          <p:cNvPr id="6" name="Picture 5">
            <a:extLst>
              <a:ext uri="{FF2B5EF4-FFF2-40B4-BE49-F238E27FC236}">
                <a16:creationId xmlns:a16="http://schemas.microsoft.com/office/drawing/2014/main" id="{EF081494-B4C6-42A0-A38C-F45C57D5456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376853"/>
            <a:ext cx="1356912" cy="648358"/>
          </a:xfrm>
          <a:prstGeom prst="rect">
            <a:avLst/>
          </a:prstGeom>
        </p:spPr>
      </p:pic>
    </p:spTree>
    <p:extLst>
      <p:ext uri="{BB962C8B-B14F-4D97-AF65-F5344CB8AC3E}">
        <p14:creationId xmlns:p14="http://schemas.microsoft.com/office/powerpoint/2010/main" val="42677766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9F8C2C0-C58E-42EA-8F2C-C74DB0E2F429}"/>
              </a:ext>
            </a:extLst>
          </p:cNvPr>
          <p:cNvSpPr>
            <a:spLocks noGrp="1"/>
          </p:cNvSpPr>
          <p:nvPr>
            <p:ph type="title"/>
          </p:nvPr>
        </p:nvSpPr>
        <p:spPr>
          <a:xfrm>
            <a:off x="457200" y="2857500"/>
            <a:ext cx="8229600" cy="1143000"/>
          </a:xfrm>
        </p:spPr>
        <p:txBody>
          <a:bodyPr>
            <a:normAutofit/>
          </a:bodyPr>
          <a:lstStyle/>
          <a:p>
            <a:r>
              <a:rPr lang="en-US" sz="4000" b="1" dirty="0">
                <a:solidFill>
                  <a:srgbClr val="0070C0"/>
                </a:solidFill>
              </a:rPr>
              <a:t> 5. AOB</a:t>
            </a:r>
          </a:p>
        </p:txBody>
      </p:sp>
      <p:sp>
        <p:nvSpPr>
          <p:cNvPr id="4" name="Slide Number Placeholder 3">
            <a:extLst>
              <a:ext uri="{FF2B5EF4-FFF2-40B4-BE49-F238E27FC236}">
                <a16:creationId xmlns:a16="http://schemas.microsoft.com/office/drawing/2014/main" id="{6A7FDD3D-F6C4-4FCF-983F-A796667DE04D}"/>
              </a:ext>
            </a:extLst>
          </p:cNvPr>
          <p:cNvSpPr>
            <a:spLocks noGrp="1"/>
          </p:cNvSpPr>
          <p:nvPr>
            <p:ph type="sldNum" sz="quarter" idx="12"/>
          </p:nvPr>
        </p:nvSpPr>
        <p:spPr/>
        <p:txBody>
          <a:bodyPr/>
          <a:lstStyle/>
          <a:p>
            <a:fld id="{EF70D123-9DC6-4163-8D18-78791503709C}" type="slidenum">
              <a:rPr lang="en-US" smtClean="0"/>
              <a:pPr/>
              <a:t>19</a:t>
            </a:fld>
            <a:endParaRPr lang="en-US"/>
          </a:p>
        </p:txBody>
      </p:sp>
      <p:sp>
        <p:nvSpPr>
          <p:cNvPr id="5" name="Footer Placeholder 4">
            <a:extLst>
              <a:ext uri="{FF2B5EF4-FFF2-40B4-BE49-F238E27FC236}">
                <a16:creationId xmlns:a16="http://schemas.microsoft.com/office/drawing/2014/main" id="{67E270AE-6CE6-400E-8D41-95651157DD30}"/>
              </a:ext>
            </a:extLst>
          </p:cNvPr>
          <p:cNvSpPr>
            <a:spLocks noGrp="1"/>
          </p:cNvSpPr>
          <p:nvPr>
            <p:ph type="ftr" sz="quarter" idx="11"/>
          </p:nvPr>
        </p:nvSpPr>
        <p:spPr/>
        <p:txBody>
          <a:bodyPr/>
          <a:lstStyle/>
          <a:p>
            <a:r>
              <a:rPr lang="en-US"/>
              <a:t>i2a EHS Call                                                   15 October 2019</a:t>
            </a:r>
            <a:endParaRPr lang="en-US" dirty="0"/>
          </a:p>
        </p:txBody>
      </p:sp>
    </p:spTree>
    <p:extLst>
      <p:ext uri="{BB962C8B-B14F-4D97-AF65-F5344CB8AC3E}">
        <p14:creationId xmlns:p14="http://schemas.microsoft.com/office/powerpoint/2010/main" val="6658329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C50FD-D3CB-447A-A00C-B217BB1CC64F}"/>
              </a:ext>
            </a:extLst>
          </p:cNvPr>
          <p:cNvSpPr>
            <a:spLocks noGrp="1"/>
          </p:cNvSpPr>
          <p:nvPr>
            <p:ph type="title"/>
          </p:nvPr>
        </p:nvSpPr>
        <p:spPr>
          <a:xfrm>
            <a:off x="457200" y="270089"/>
            <a:ext cx="8229600" cy="1143000"/>
          </a:xfrm>
        </p:spPr>
        <p:txBody>
          <a:bodyPr>
            <a:noAutofit/>
          </a:bodyPr>
          <a:lstStyle/>
          <a:p>
            <a:r>
              <a:rPr lang="en-US" sz="2800" b="1" dirty="0"/>
              <a:t>AOB</a:t>
            </a:r>
            <a:endParaRPr lang="en-US" sz="3600" b="1" dirty="0"/>
          </a:p>
        </p:txBody>
      </p:sp>
      <p:sp>
        <p:nvSpPr>
          <p:cNvPr id="3" name="Content Placeholder 2">
            <a:extLst>
              <a:ext uri="{FF2B5EF4-FFF2-40B4-BE49-F238E27FC236}">
                <a16:creationId xmlns:a16="http://schemas.microsoft.com/office/drawing/2014/main" id="{7F0A306C-08FD-4A28-866B-881376D152C2}"/>
              </a:ext>
            </a:extLst>
          </p:cNvPr>
          <p:cNvSpPr>
            <a:spLocks noGrp="1"/>
          </p:cNvSpPr>
          <p:nvPr>
            <p:ph sz="half" idx="1"/>
          </p:nvPr>
        </p:nvSpPr>
        <p:spPr>
          <a:xfrm>
            <a:off x="316972" y="1458002"/>
            <a:ext cx="8575508" cy="4491278"/>
          </a:xfrm>
        </p:spPr>
        <p:txBody>
          <a:bodyPr/>
          <a:lstStyle/>
          <a:p>
            <a:pPr algn="just">
              <a:buFontTx/>
              <a:buChar char="-"/>
            </a:pPr>
            <a:r>
              <a:rPr lang="en-US" sz="2000" b="1" dirty="0">
                <a:solidFill>
                  <a:srgbClr val="2575AE"/>
                </a:solidFill>
              </a:rPr>
              <a:t>Substance Evaluation</a:t>
            </a:r>
          </a:p>
          <a:p>
            <a:pPr marL="457200" lvl="1" indent="0" algn="just">
              <a:buNone/>
            </a:pPr>
            <a:r>
              <a:rPr lang="en-US" sz="1600" dirty="0"/>
              <a:t>REACH Evaluation updated decisions will be sent to Member State Committee by end Oct. </a:t>
            </a:r>
            <a:r>
              <a:rPr lang="en-US" sz="1600" dirty="0" err="1"/>
              <a:t>Echa</a:t>
            </a:r>
            <a:r>
              <a:rPr lang="en-US" sz="1600" dirty="0"/>
              <a:t> will inform registrants on the proposals for amendments (</a:t>
            </a:r>
            <a:r>
              <a:rPr lang="en-US" sz="1600" dirty="0" err="1"/>
              <a:t>PfAs</a:t>
            </a:r>
            <a:r>
              <a:rPr lang="en-US" sz="1600" dirty="0"/>
              <a:t>) and Registrants will have 30-45 days to comment the </a:t>
            </a:r>
            <a:r>
              <a:rPr lang="en-US" sz="1600" dirty="0" err="1"/>
              <a:t>PfA</a:t>
            </a:r>
            <a:r>
              <a:rPr lang="en-US" sz="1600" dirty="0"/>
              <a:t>. This may be before or after Christmas depending on whether the </a:t>
            </a:r>
            <a:r>
              <a:rPr lang="en-US" sz="1600" dirty="0" err="1"/>
              <a:t>PfAs</a:t>
            </a:r>
            <a:r>
              <a:rPr lang="en-US" sz="1600" dirty="0"/>
              <a:t> are sent before.</a:t>
            </a:r>
          </a:p>
          <a:p>
            <a:pPr marL="457200" lvl="1" indent="0" algn="just">
              <a:buNone/>
            </a:pPr>
            <a:endParaRPr lang="en-US" sz="2000" dirty="0"/>
          </a:p>
          <a:p>
            <a:pPr algn="just">
              <a:buFontTx/>
              <a:buChar char="-"/>
            </a:pPr>
            <a:r>
              <a:rPr lang="en-US" sz="2000" b="1" dirty="0">
                <a:solidFill>
                  <a:srgbClr val="2575AE"/>
                </a:solidFill>
              </a:rPr>
              <a:t>RoHS : </a:t>
            </a:r>
          </a:p>
          <a:p>
            <a:pPr marL="457200" lvl="1" indent="0" algn="just">
              <a:buNone/>
            </a:pPr>
            <a:r>
              <a:rPr lang="en-US" sz="1600" dirty="0"/>
              <a:t>i2a is preparing individual and collective responses to the various consultations (RoHS Substance Inventory and RoHS Review), and awaiting the publication of the restriction recommendation for ATO planned end Oct 2019.</a:t>
            </a:r>
          </a:p>
          <a:p>
            <a:pPr algn="just">
              <a:buFontTx/>
              <a:buChar char="-"/>
            </a:pPr>
            <a:endParaRPr lang="en-US" sz="2000" dirty="0"/>
          </a:p>
          <a:p>
            <a:pPr algn="just">
              <a:buFontTx/>
              <a:buChar char="-"/>
            </a:pPr>
            <a:r>
              <a:rPr lang="en-US" sz="2000" b="1" dirty="0">
                <a:solidFill>
                  <a:srgbClr val="2575AE"/>
                </a:solidFill>
              </a:rPr>
              <a:t>US NTP </a:t>
            </a:r>
            <a:r>
              <a:rPr lang="en-US" sz="2000" b="1" dirty="0" err="1">
                <a:solidFill>
                  <a:srgbClr val="2575AE"/>
                </a:solidFill>
              </a:rPr>
              <a:t>RoC</a:t>
            </a:r>
            <a:r>
              <a:rPr lang="en-US" sz="2000" b="1" dirty="0">
                <a:solidFill>
                  <a:srgbClr val="2575AE"/>
                </a:solidFill>
              </a:rPr>
              <a:t> </a:t>
            </a:r>
          </a:p>
          <a:p>
            <a:pPr marL="457200" lvl="1" indent="0" algn="just">
              <a:buNone/>
            </a:pPr>
            <a:r>
              <a:rPr lang="en-US" sz="1600" dirty="0"/>
              <a:t>Informative Quality Act Petition (IQA) was submitted on 11 Oct. US NTP has 60 days to respond.</a:t>
            </a:r>
          </a:p>
          <a:p>
            <a:pPr lvl="1" algn="just">
              <a:buFontTx/>
              <a:buChar char="-"/>
            </a:pPr>
            <a:endParaRPr lang="en-US" sz="1600" dirty="0"/>
          </a:p>
          <a:p>
            <a:pPr algn="just">
              <a:buFontTx/>
              <a:buChar char="-"/>
            </a:pPr>
            <a:endParaRPr lang="en-US" sz="1800" dirty="0"/>
          </a:p>
          <a:p>
            <a:pPr marL="0" indent="0" algn="just">
              <a:buNone/>
            </a:pPr>
            <a:endParaRPr lang="en-US" sz="1800" dirty="0"/>
          </a:p>
        </p:txBody>
      </p:sp>
      <p:sp>
        <p:nvSpPr>
          <p:cNvPr id="4" name="Slide Number Placeholder 3">
            <a:extLst>
              <a:ext uri="{FF2B5EF4-FFF2-40B4-BE49-F238E27FC236}">
                <a16:creationId xmlns:a16="http://schemas.microsoft.com/office/drawing/2014/main" id="{F14C5D31-3268-4DAB-90B0-948906718FBB}"/>
              </a:ext>
            </a:extLst>
          </p:cNvPr>
          <p:cNvSpPr>
            <a:spLocks noGrp="1"/>
          </p:cNvSpPr>
          <p:nvPr>
            <p:ph type="sldNum" sz="quarter" idx="12"/>
          </p:nvPr>
        </p:nvSpPr>
        <p:spPr/>
        <p:txBody>
          <a:bodyPr/>
          <a:lstStyle/>
          <a:p>
            <a:fld id="{EF70D123-9DC6-4163-8D18-78791503709C}" type="slidenum">
              <a:rPr lang="en-US" smtClean="0"/>
              <a:pPr/>
              <a:t>20</a:t>
            </a:fld>
            <a:endParaRPr lang="en-US"/>
          </a:p>
        </p:txBody>
      </p:sp>
      <p:sp>
        <p:nvSpPr>
          <p:cNvPr id="5" name="Footer Placeholder 4">
            <a:extLst>
              <a:ext uri="{FF2B5EF4-FFF2-40B4-BE49-F238E27FC236}">
                <a16:creationId xmlns:a16="http://schemas.microsoft.com/office/drawing/2014/main" id="{542B12B4-A13F-4820-A067-98C9D7D76726}"/>
              </a:ext>
            </a:extLst>
          </p:cNvPr>
          <p:cNvSpPr>
            <a:spLocks noGrp="1"/>
          </p:cNvSpPr>
          <p:nvPr>
            <p:ph type="ftr" sz="quarter" idx="11"/>
          </p:nvPr>
        </p:nvSpPr>
        <p:spPr/>
        <p:txBody>
          <a:bodyPr/>
          <a:lstStyle/>
          <a:p>
            <a:r>
              <a:rPr lang="en-US"/>
              <a:t>i2a EHS Call                                                   15 October 2019</a:t>
            </a:r>
            <a:endParaRPr lang="en-US" dirty="0"/>
          </a:p>
        </p:txBody>
      </p:sp>
    </p:spTree>
    <p:extLst>
      <p:ext uri="{BB962C8B-B14F-4D97-AF65-F5344CB8AC3E}">
        <p14:creationId xmlns:p14="http://schemas.microsoft.com/office/powerpoint/2010/main" val="7709285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C50FD-D3CB-447A-A00C-B217BB1CC64F}"/>
              </a:ext>
            </a:extLst>
          </p:cNvPr>
          <p:cNvSpPr>
            <a:spLocks noGrp="1"/>
          </p:cNvSpPr>
          <p:nvPr>
            <p:ph type="title"/>
          </p:nvPr>
        </p:nvSpPr>
        <p:spPr>
          <a:xfrm>
            <a:off x="457200" y="270089"/>
            <a:ext cx="8229600" cy="782647"/>
          </a:xfrm>
        </p:spPr>
        <p:txBody>
          <a:bodyPr>
            <a:noAutofit/>
          </a:bodyPr>
          <a:lstStyle/>
          <a:p>
            <a:r>
              <a:rPr lang="en-US" sz="2800" b="1" dirty="0"/>
              <a:t>AOB</a:t>
            </a:r>
            <a:endParaRPr lang="en-US" sz="3600" b="1" dirty="0"/>
          </a:p>
        </p:txBody>
      </p:sp>
      <p:sp>
        <p:nvSpPr>
          <p:cNvPr id="3" name="Content Placeholder 2">
            <a:extLst>
              <a:ext uri="{FF2B5EF4-FFF2-40B4-BE49-F238E27FC236}">
                <a16:creationId xmlns:a16="http://schemas.microsoft.com/office/drawing/2014/main" id="{7F0A306C-08FD-4A28-866B-881376D152C2}"/>
              </a:ext>
            </a:extLst>
          </p:cNvPr>
          <p:cNvSpPr>
            <a:spLocks noGrp="1"/>
          </p:cNvSpPr>
          <p:nvPr>
            <p:ph sz="half" idx="1"/>
          </p:nvPr>
        </p:nvSpPr>
        <p:spPr>
          <a:xfrm>
            <a:off x="451520" y="1595348"/>
            <a:ext cx="8568952" cy="5128582"/>
          </a:xfrm>
        </p:spPr>
        <p:txBody>
          <a:bodyPr/>
          <a:lstStyle/>
          <a:p>
            <a:pPr marL="0" indent="0" algn="just">
              <a:buNone/>
            </a:pPr>
            <a:endParaRPr lang="en-US" sz="1800" dirty="0"/>
          </a:p>
          <a:p>
            <a:pPr algn="just">
              <a:buFontTx/>
              <a:buChar char="-"/>
            </a:pPr>
            <a:r>
              <a:rPr lang="en-US" sz="2000" b="1" dirty="0">
                <a:solidFill>
                  <a:srgbClr val="2575AE"/>
                </a:solidFill>
              </a:rPr>
              <a:t>Genotoxicity publication</a:t>
            </a:r>
          </a:p>
          <a:p>
            <a:pPr marL="457200" lvl="1" indent="0" algn="just">
              <a:buNone/>
            </a:pPr>
            <a:r>
              <a:rPr lang="en-US" sz="1600" dirty="0"/>
              <a:t>The second draft has been reviewed by i2a. Craig Boreiko and Toby Rossman, are finalizing it. The draft is intended to be sent by end of October to the selected Journal of publication: “</a:t>
            </a:r>
            <a:r>
              <a:rPr lang="en-US" sz="1600" i="1" dirty="0"/>
              <a:t>Toxicology applied to Pharmacology”</a:t>
            </a:r>
            <a:r>
              <a:rPr lang="en-US" sz="1600" dirty="0"/>
              <a:t>. </a:t>
            </a:r>
          </a:p>
          <a:p>
            <a:pPr marL="0" indent="0" algn="just">
              <a:buNone/>
            </a:pPr>
            <a:endParaRPr lang="en-US" sz="1800" dirty="0"/>
          </a:p>
          <a:p>
            <a:pPr algn="just">
              <a:buFontTx/>
              <a:buChar char="-"/>
            </a:pPr>
            <a:r>
              <a:rPr lang="en-US" sz="2000" b="1" dirty="0" err="1">
                <a:solidFill>
                  <a:srgbClr val="2575AE"/>
                </a:solidFill>
              </a:rPr>
              <a:t>Toxtracker</a:t>
            </a:r>
            <a:r>
              <a:rPr lang="en-US" sz="2000" b="1" dirty="0">
                <a:solidFill>
                  <a:srgbClr val="2575AE"/>
                </a:solidFill>
              </a:rPr>
              <a:t> publication</a:t>
            </a:r>
          </a:p>
          <a:p>
            <a:pPr marL="457200" lvl="1" indent="0" algn="just">
              <a:buNone/>
            </a:pPr>
            <a:r>
              <a:rPr lang="en-US" sz="1600" dirty="0"/>
              <a:t>The fist draft has been shared with the EHS group on 26. September. Deadline to comment was last Friday.  i2a needs to clarify some figures with </a:t>
            </a:r>
            <a:r>
              <a:rPr lang="en-US" sz="1600" dirty="0" err="1"/>
              <a:t>Toxys</a:t>
            </a:r>
            <a:r>
              <a:rPr lang="en-US" sz="1600" dirty="0"/>
              <a:t> and the first review will be sent to Craig by 18. October. </a:t>
            </a:r>
          </a:p>
          <a:p>
            <a:pPr marL="457200" lvl="1" indent="0" algn="just">
              <a:buNone/>
            </a:pPr>
            <a:endParaRPr lang="en-US" sz="1600" dirty="0"/>
          </a:p>
          <a:p>
            <a:pPr algn="just">
              <a:buFontTx/>
              <a:buChar char="-"/>
            </a:pPr>
            <a:endParaRPr lang="en-US" sz="1800" dirty="0"/>
          </a:p>
          <a:p>
            <a:pPr algn="just">
              <a:buFontTx/>
              <a:buChar char="-"/>
            </a:pPr>
            <a:endParaRPr lang="en-US" sz="1800" dirty="0"/>
          </a:p>
          <a:p>
            <a:pPr marL="0" indent="0" algn="just">
              <a:buNone/>
            </a:pPr>
            <a:endParaRPr lang="en-US" sz="1800" dirty="0"/>
          </a:p>
        </p:txBody>
      </p:sp>
      <p:sp>
        <p:nvSpPr>
          <p:cNvPr id="4" name="Slide Number Placeholder 3">
            <a:extLst>
              <a:ext uri="{FF2B5EF4-FFF2-40B4-BE49-F238E27FC236}">
                <a16:creationId xmlns:a16="http://schemas.microsoft.com/office/drawing/2014/main" id="{F14C5D31-3268-4DAB-90B0-948906718FBB}"/>
              </a:ext>
            </a:extLst>
          </p:cNvPr>
          <p:cNvSpPr>
            <a:spLocks noGrp="1"/>
          </p:cNvSpPr>
          <p:nvPr>
            <p:ph type="sldNum" sz="quarter" idx="12"/>
          </p:nvPr>
        </p:nvSpPr>
        <p:spPr/>
        <p:txBody>
          <a:bodyPr/>
          <a:lstStyle/>
          <a:p>
            <a:fld id="{EF70D123-9DC6-4163-8D18-78791503709C}" type="slidenum">
              <a:rPr lang="en-US" smtClean="0"/>
              <a:pPr/>
              <a:t>21</a:t>
            </a:fld>
            <a:endParaRPr lang="en-US"/>
          </a:p>
        </p:txBody>
      </p:sp>
      <p:sp>
        <p:nvSpPr>
          <p:cNvPr id="5" name="Footer Placeholder 4">
            <a:extLst>
              <a:ext uri="{FF2B5EF4-FFF2-40B4-BE49-F238E27FC236}">
                <a16:creationId xmlns:a16="http://schemas.microsoft.com/office/drawing/2014/main" id="{542B12B4-A13F-4820-A067-98C9D7D76726}"/>
              </a:ext>
            </a:extLst>
          </p:cNvPr>
          <p:cNvSpPr>
            <a:spLocks noGrp="1"/>
          </p:cNvSpPr>
          <p:nvPr>
            <p:ph type="ftr" sz="quarter" idx="11"/>
          </p:nvPr>
        </p:nvSpPr>
        <p:spPr/>
        <p:txBody>
          <a:bodyPr/>
          <a:lstStyle/>
          <a:p>
            <a:r>
              <a:rPr lang="en-US" dirty="0"/>
              <a:t>i2a EHS Call                                                   15 October 2019</a:t>
            </a:r>
          </a:p>
        </p:txBody>
      </p:sp>
    </p:spTree>
    <p:extLst>
      <p:ext uri="{BB962C8B-B14F-4D97-AF65-F5344CB8AC3E}">
        <p14:creationId xmlns:p14="http://schemas.microsoft.com/office/powerpoint/2010/main" val="5041407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C50FD-D3CB-447A-A00C-B217BB1CC64F}"/>
              </a:ext>
            </a:extLst>
          </p:cNvPr>
          <p:cNvSpPr>
            <a:spLocks noGrp="1"/>
          </p:cNvSpPr>
          <p:nvPr>
            <p:ph type="title"/>
          </p:nvPr>
        </p:nvSpPr>
        <p:spPr>
          <a:xfrm>
            <a:off x="457200" y="270089"/>
            <a:ext cx="8229600" cy="782647"/>
          </a:xfrm>
        </p:spPr>
        <p:txBody>
          <a:bodyPr>
            <a:noAutofit/>
          </a:bodyPr>
          <a:lstStyle/>
          <a:p>
            <a:r>
              <a:rPr lang="en-US" sz="2800" b="1" dirty="0"/>
              <a:t>AOB</a:t>
            </a:r>
            <a:endParaRPr lang="en-US" sz="3600" b="1" dirty="0"/>
          </a:p>
        </p:txBody>
      </p:sp>
      <p:sp>
        <p:nvSpPr>
          <p:cNvPr id="3" name="Content Placeholder 2">
            <a:extLst>
              <a:ext uri="{FF2B5EF4-FFF2-40B4-BE49-F238E27FC236}">
                <a16:creationId xmlns:a16="http://schemas.microsoft.com/office/drawing/2014/main" id="{7F0A306C-08FD-4A28-866B-881376D152C2}"/>
              </a:ext>
            </a:extLst>
          </p:cNvPr>
          <p:cNvSpPr>
            <a:spLocks noGrp="1"/>
          </p:cNvSpPr>
          <p:nvPr>
            <p:ph sz="half" idx="1"/>
          </p:nvPr>
        </p:nvSpPr>
        <p:spPr>
          <a:xfrm>
            <a:off x="428019" y="743017"/>
            <a:ext cx="8568952" cy="5128582"/>
          </a:xfrm>
        </p:spPr>
        <p:txBody>
          <a:bodyPr/>
          <a:lstStyle/>
          <a:p>
            <a:pPr marL="457200" lvl="1" indent="0" algn="just">
              <a:buNone/>
            </a:pPr>
            <a:endParaRPr lang="en-US" sz="1600" dirty="0"/>
          </a:p>
          <a:p>
            <a:pPr algn="just">
              <a:buFontTx/>
              <a:buChar char="-"/>
            </a:pPr>
            <a:r>
              <a:rPr lang="fr-FR" sz="2000" b="1" dirty="0">
                <a:solidFill>
                  <a:srgbClr val="2575AE"/>
                </a:solidFill>
              </a:rPr>
              <a:t>Workplace </a:t>
            </a:r>
            <a:r>
              <a:rPr lang="fr-FR" sz="2000" b="1" dirty="0" err="1">
                <a:solidFill>
                  <a:srgbClr val="2575AE"/>
                </a:solidFill>
              </a:rPr>
              <a:t>Exposure</a:t>
            </a:r>
            <a:r>
              <a:rPr lang="fr-FR" sz="2000" b="1" dirty="0">
                <a:solidFill>
                  <a:srgbClr val="2575AE"/>
                </a:solidFill>
              </a:rPr>
              <a:t> Monitoring Campaign</a:t>
            </a:r>
          </a:p>
          <a:p>
            <a:pPr marL="457200" lvl="1" indent="0" algn="just">
              <a:lnSpc>
                <a:spcPct val="115000"/>
              </a:lnSpc>
              <a:spcAft>
                <a:spcPts val="1000"/>
              </a:spcAft>
              <a:buNone/>
            </a:pPr>
            <a:r>
              <a:rPr lang="en-US" sz="1600" dirty="0"/>
              <a:t>The monitoring campaign is on going and an update has been given at the Sb day 2019</a:t>
            </a:r>
          </a:p>
          <a:p>
            <a:pPr marL="457200" lvl="1" indent="0" algn="just">
              <a:lnSpc>
                <a:spcPct val="115000"/>
              </a:lnSpc>
              <a:spcAft>
                <a:spcPts val="1000"/>
              </a:spcAft>
              <a:buNone/>
            </a:pPr>
            <a:endParaRPr lang="en-US" sz="1600" dirty="0"/>
          </a:p>
          <a:p>
            <a:pPr marL="457200" lvl="1" indent="0" algn="just">
              <a:lnSpc>
                <a:spcPct val="115000"/>
              </a:lnSpc>
              <a:spcAft>
                <a:spcPts val="1000"/>
              </a:spcAft>
              <a:buNone/>
            </a:pPr>
            <a:endParaRPr lang="en-US" sz="1600" dirty="0"/>
          </a:p>
          <a:p>
            <a:pPr marL="457200" lvl="1" indent="0" algn="just">
              <a:lnSpc>
                <a:spcPct val="115000"/>
              </a:lnSpc>
              <a:spcAft>
                <a:spcPts val="1000"/>
              </a:spcAft>
              <a:buNone/>
            </a:pPr>
            <a:endParaRPr lang="en-US" sz="1600" dirty="0"/>
          </a:p>
          <a:p>
            <a:pPr marL="457200" lvl="1" indent="0" algn="just">
              <a:lnSpc>
                <a:spcPct val="115000"/>
              </a:lnSpc>
              <a:spcAft>
                <a:spcPts val="1000"/>
              </a:spcAft>
              <a:buNone/>
            </a:pPr>
            <a:endParaRPr lang="en-US" sz="1600" dirty="0"/>
          </a:p>
          <a:p>
            <a:pPr marL="457200" lvl="1" indent="0" algn="just">
              <a:lnSpc>
                <a:spcPct val="115000"/>
              </a:lnSpc>
              <a:spcAft>
                <a:spcPts val="1000"/>
              </a:spcAft>
              <a:buNone/>
            </a:pPr>
            <a:endParaRPr lang="en-US" sz="1600" dirty="0"/>
          </a:p>
          <a:p>
            <a:pPr marL="457200" lvl="1" indent="0" algn="just">
              <a:lnSpc>
                <a:spcPct val="115000"/>
              </a:lnSpc>
              <a:spcAft>
                <a:spcPts val="1000"/>
              </a:spcAft>
              <a:buNone/>
            </a:pPr>
            <a:r>
              <a:rPr lang="en-US" sz="1600" dirty="0"/>
              <a:t>A presentation about a project aiming to study the observed variations between exposure datasets collected on various sites with different samplers, took place at the last GA. This shows how the scientific robustness of the exposure data is fragilized. Members showed a genuine interest. </a:t>
            </a:r>
          </a:p>
          <a:p>
            <a:pPr marL="457200" lvl="1" indent="0" algn="just">
              <a:lnSpc>
                <a:spcPct val="115000"/>
              </a:lnSpc>
              <a:spcAft>
                <a:spcPts val="1000"/>
              </a:spcAft>
              <a:buNone/>
            </a:pPr>
            <a:r>
              <a:rPr lang="en-US" sz="1600" dirty="0"/>
              <a:t>More information is available on request.  </a:t>
            </a:r>
            <a:endParaRPr lang="en-US" sz="2000" b="1" dirty="0">
              <a:solidFill>
                <a:srgbClr val="2575AE"/>
              </a:solidFill>
            </a:endParaRPr>
          </a:p>
          <a:p>
            <a:pPr algn="just">
              <a:buFontTx/>
              <a:buChar char="-"/>
            </a:pPr>
            <a:endParaRPr lang="en-US" sz="1800" dirty="0"/>
          </a:p>
          <a:p>
            <a:pPr algn="just">
              <a:buFontTx/>
              <a:buChar char="-"/>
            </a:pPr>
            <a:endParaRPr lang="en-US" sz="1800" dirty="0"/>
          </a:p>
          <a:p>
            <a:pPr marL="0" indent="0" algn="just">
              <a:buNone/>
            </a:pPr>
            <a:endParaRPr lang="en-US" sz="1800" dirty="0"/>
          </a:p>
        </p:txBody>
      </p:sp>
      <p:sp>
        <p:nvSpPr>
          <p:cNvPr id="4" name="Slide Number Placeholder 3">
            <a:extLst>
              <a:ext uri="{FF2B5EF4-FFF2-40B4-BE49-F238E27FC236}">
                <a16:creationId xmlns:a16="http://schemas.microsoft.com/office/drawing/2014/main" id="{F14C5D31-3268-4DAB-90B0-948906718FBB}"/>
              </a:ext>
            </a:extLst>
          </p:cNvPr>
          <p:cNvSpPr>
            <a:spLocks noGrp="1"/>
          </p:cNvSpPr>
          <p:nvPr>
            <p:ph type="sldNum" sz="quarter" idx="12"/>
          </p:nvPr>
        </p:nvSpPr>
        <p:spPr/>
        <p:txBody>
          <a:bodyPr/>
          <a:lstStyle/>
          <a:p>
            <a:fld id="{EF70D123-9DC6-4163-8D18-78791503709C}" type="slidenum">
              <a:rPr lang="en-US" smtClean="0"/>
              <a:pPr/>
              <a:t>22</a:t>
            </a:fld>
            <a:endParaRPr lang="en-US"/>
          </a:p>
        </p:txBody>
      </p:sp>
      <p:sp>
        <p:nvSpPr>
          <p:cNvPr id="5" name="Footer Placeholder 4">
            <a:extLst>
              <a:ext uri="{FF2B5EF4-FFF2-40B4-BE49-F238E27FC236}">
                <a16:creationId xmlns:a16="http://schemas.microsoft.com/office/drawing/2014/main" id="{542B12B4-A13F-4820-A067-98C9D7D76726}"/>
              </a:ext>
            </a:extLst>
          </p:cNvPr>
          <p:cNvSpPr>
            <a:spLocks noGrp="1"/>
          </p:cNvSpPr>
          <p:nvPr>
            <p:ph type="ftr" sz="quarter" idx="11"/>
          </p:nvPr>
        </p:nvSpPr>
        <p:spPr/>
        <p:txBody>
          <a:bodyPr/>
          <a:lstStyle/>
          <a:p>
            <a:r>
              <a:rPr lang="en-US" dirty="0"/>
              <a:t>i2a EHS Call                                                   15 October 2019</a:t>
            </a:r>
          </a:p>
        </p:txBody>
      </p:sp>
      <p:pic>
        <p:nvPicPr>
          <p:cNvPr id="6" name="Picture 5">
            <a:extLst>
              <a:ext uri="{FF2B5EF4-FFF2-40B4-BE49-F238E27FC236}">
                <a16:creationId xmlns:a16="http://schemas.microsoft.com/office/drawing/2014/main" id="{8B8F0089-492C-4B21-84BA-E13DFE4AB7B1}"/>
              </a:ext>
            </a:extLst>
          </p:cNvPr>
          <p:cNvPicPr>
            <a:picLocks noChangeAspect="1"/>
          </p:cNvPicPr>
          <p:nvPr/>
        </p:nvPicPr>
        <p:blipFill rotWithShape="1">
          <a:blip r:embed="rId2"/>
          <a:srcRect t="29397" b="20888"/>
          <a:stretch/>
        </p:blipFill>
        <p:spPr>
          <a:xfrm>
            <a:off x="1316993" y="1871387"/>
            <a:ext cx="6952405" cy="1944216"/>
          </a:xfrm>
          <a:prstGeom prst="rect">
            <a:avLst/>
          </a:prstGeom>
        </p:spPr>
      </p:pic>
    </p:spTree>
    <p:extLst>
      <p:ext uri="{BB962C8B-B14F-4D97-AF65-F5344CB8AC3E}">
        <p14:creationId xmlns:p14="http://schemas.microsoft.com/office/powerpoint/2010/main" val="32876274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C50FD-D3CB-447A-A00C-B217BB1CC64F}"/>
              </a:ext>
            </a:extLst>
          </p:cNvPr>
          <p:cNvSpPr>
            <a:spLocks noGrp="1"/>
          </p:cNvSpPr>
          <p:nvPr>
            <p:ph type="title"/>
          </p:nvPr>
        </p:nvSpPr>
        <p:spPr>
          <a:xfrm>
            <a:off x="457200" y="270089"/>
            <a:ext cx="8229600" cy="1143000"/>
          </a:xfrm>
        </p:spPr>
        <p:txBody>
          <a:bodyPr>
            <a:noAutofit/>
          </a:bodyPr>
          <a:lstStyle/>
          <a:p>
            <a:r>
              <a:rPr lang="en-US" sz="2800" b="1" dirty="0"/>
              <a:t>AOB</a:t>
            </a:r>
            <a:endParaRPr lang="en-US" sz="3600" b="1" dirty="0"/>
          </a:p>
        </p:txBody>
      </p:sp>
      <p:sp>
        <p:nvSpPr>
          <p:cNvPr id="3" name="Content Placeholder 2">
            <a:extLst>
              <a:ext uri="{FF2B5EF4-FFF2-40B4-BE49-F238E27FC236}">
                <a16:creationId xmlns:a16="http://schemas.microsoft.com/office/drawing/2014/main" id="{7F0A306C-08FD-4A28-866B-881376D152C2}"/>
              </a:ext>
            </a:extLst>
          </p:cNvPr>
          <p:cNvSpPr>
            <a:spLocks noGrp="1"/>
          </p:cNvSpPr>
          <p:nvPr>
            <p:ph sz="half" idx="1"/>
          </p:nvPr>
        </p:nvSpPr>
        <p:spPr>
          <a:xfrm>
            <a:off x="755576" y="1052736"/>
            <a:ext cx="7776864" cy="4491278"/>
          </a:xfrm>
        </p:spPr>
        <p:txBody>
          <a:bodyPr/>
          <a:lstStyle/>
          <a:p>
            <a:pPr marL="0" indent="0">
              <a:buNone/>
            </a:pPr>
            <a:endParaRPr lang="en-US" sz="2000" b="1" dirty="0">
              <a:solidFill>
                <a:srgbClr val="2575AE"/>
              </a:solidFill>
            </a:endParaRPr>
          </a:p>
          <a:p>
            <a:pPr>
              <a:buFontTx/>
              <a:buChar char="-"/>
            </a:pPr>
            <a:r>
              <a:rPr lang="en-US" sz="2000" b="1" dirty="0">
                <a:solidFill>
                  <a:srgbClr val="2575AE"/>
                </a:solidFill>
              </a:rPr>
              <a:t>Update on the EUROMETAUX </a:t>
            </a:r>
            <a:r>
              <a:rPr lang="en-US" sz="2000" b="1" dirty="0" err="1">
                <a:solidFill>
                  <a:srgbClr val="2575AE"/>
                </a:solidFill>
              </a:rPr>
              <a:t>bioelution</a:t>
            </a:r>
            <a:r>
              <a:rPr lang="en-US" sz="2000" b="1" dirty="0">
                <a:solidFill>
                  <a:srgbClr val="2575AE"/>
                </a:solidFill>
              </a:rPr>
              <a:t> gastric protocol</a:t>
            </a:r>
          </a:p>
          <a:p>
            <a:pPr lvl="1">
              <a:buFontTx/>
              <a:buChar char="-"/>
            </a:pPr>
            <a:r>
              <a:rPr lang="en-US" sz="1600" dirty="0"/>
              <a:t>The applicability of this Gastric Test is discussed by ECVAM on the fact that some substance may precipitate in gastric fluids making the results unreliable. APC and ATC have shown precipitates in our recent </a:t>
            </a:r>
            <a:r>
              <a:rPr lang="en-US" sz="1600" dirty="0" err="1"/>
              <a:t>bioelution</a:t>
            </a:r>
            <a:r>
              <a:rPr lang="en-US" sz="1600" dirty="0"/>
              <a:t> testing. The aim is to keep the applicability of this test for Sb and at minimum all compounds which do not precipitate in gastric fluids. </a:t>
            </a:r>
          </a:p>
          <a:p>
            <a:pPr>
              <a:buFontTx/>
              <a:buChar char="-"/>
            </a:pPr>
            <a:endParaRPr lang="en-US" sz="2000" b="1" dirty="0">
              <a:solidFill>
                <a:srgbClr val="2575AE"/>
              </a:solidFill>
            </a:endParaRPr>
          </a:p>
          <a:p>
            <a:pPr>
              <a:buFontTx/>
              <a:buChar char="-"/>
            </a:pPr>
            <a:r>
              <a:rPr lang="en-US" sz="2000" b="1" dirty="0">
                <a:solidFill>
                  <a:srgbClr val="2575AE"/>
                </a:solidFill>
              </a:rPr>
              <a:t>XLS  EHS Tracking sheet.</a:t>
            </a:r>
          </a:p>
          <a:p>
            <a:pPr marL="457200" lvl="1" indent="0">
              <a:buNone/>
            </a:pPr>
            <a:r>
              <a:rPr lang="en-US" sz="1600" dirty="0"/>
              <a:t>As informed in the last August EHS communication, the EHS tracking sheet is on review due to the significant evolvement of the i2a research strategy. The tool will be shared at the next EHS communication. </a:t>
            </a:r>
          </a:p>
          <a:p>
            <a:pPr marL="457200" lvl="1" indent="0">
              <a:buNone/>
            </a:pPr>
            <a:endParaRPr lang="en-US" sz="1600" b="1" dirty="0">
              <a:solidFill>
                <a:srgbClr val="2575AE"/>
              </a:solidFill>
            </a:endParaRPr>
          </a:p>
          <a:p>
            <a:pPr>
              <a:buFontTx/>
              <a:buChar char="-"/>
            </a:pPr>
            <a:r>
              <a:rPr lang="en-US" sz="2000" b="1" dirty="0">
                <a:solidFill>
                  <a:srgbClr val="2575AE"/>
                </a:solidFill>
              </a:rPr>
              <a:t>Next date:</a:t>
            </a:r>
          </a:p>
          <a:p>
            <a:pPr marL="457200" lvl="1" indent="0">
              <a:buNone/>
            </a:pPr>
            <a:r>
              <a:rPr lang="en-US" sz="1600" dirty="0"/>
              <a:t>12. December 2019  - Call 14:00 CET time</a:t>
            </a:r>
          </a:p>
          <a:p>
            <a:pPr>
              <a:buFontTx/>
              <a:buChar char="-"/>
            </a:pPr>
            <a:endParaRPr lang="en-US" sz="2000" b="1" dirty="0">
              <a:solidFill>
                <a:srgbClr val="2575AE"/>
              </a:solidFill>
            </a:endParaRPr>
          </a:p>
          <a:p>
            <a:pPr marL="0" indent="0">
              <a:buNone/>
            </a:pPr>
            <a:endParaRPr lang="en-US" sz="2000" b="1" dirty="0">
              <a:solidFill>
                <a:srgbClr val="2575AE"/>
              </a:solidFill>
            </a:endParaRPr>
          </a:p>
          <a:p>
            <a:pPr>
              <a:buFontTx/>
              <a:buChar char="-"/>
            </a:pPr>
            <a:endParaRPr lang="en-US" sz="1800" dirty="0"/>
          </a:p>
          <a:p>
            <a:pPr>
              <a:buFontTx/>
              <a:buChar char="-"/>
            </a:pPr>
            <a:endParaRPr lang="en-US" sz="1800" dirty="0"/>
          </a:p>
          <a:p>
            <a:pPr marL="0" indent="0">
              <a:buNone/>
            </a:pPr>
            <a:endParaRPr lang="en-US" sz="1800" dirty="0"/>
          </a:p>
        </p:txBody>
      </p:sp>
      <p:sp>
        <p:nvSpPr>
          <p:cNvPr id="4" name="Slide Number Placeholder 3">
            <a:extLst>
              <a:ext uri="{FF2B5EF4-FFF2-40B4-BE49-F238E27FC236}">
                <a16:creationId xmlns:a16="http://schemas.microsoft.com/office/drawing/2014/main" id="{F14C5D31-3268-4DAB-90B0-948906718FBB}"/>
              </a:ext>
            </a:extLst>
          </p:cNvPr>
          <p:cNvSpPr>
            <a:spLocks noGrp="1"/>
          </p:cNvSpPr>
          <p:nvPr>
            <p:ph type="sldNum" sz="quarter" idx="12"/>
          </p:nvPr>
        </p:nvSpPr>
        <p:spPr/>
        <p:txBody>
          <a:bodyPr/>
          <a:lstStyle/>
          <a:p>
            <a:fld id="{EF70D123-9DC6-4163-8D18-78791503709C}" type="slidenum">
              <a:rPr lang="en-US" smtClean="0"/>
              <a:pPr/>
              <a:t>23</a:t>
            </a:fld>
            <a:endParaRPr lang="en-US"/>
          </a:p>
        </p:txBody>
      </p:sp>
      <p:sp>
        <p:nvSpPr>
          <p:cNvPr id="5" name="Footer Placeholder 4">
            <a:extLst>
              <a:ext uri="{FF2B5EF4-FFF2-40B4-BE49-F238E27FC236}">
                <a16:creationId xmlns:a16="http://schemas.microsoft.com/office/drawing/2014/main" id="{542B12B4-A13F-4820-A067-98C9D7D76726}"/>
              </a:ext>
            </a:extLst>
          </p:cNvPr>
          <p:cNvSpPr>
            <a:spLocks noGrp="1"/>
          </p:cNvSpPr>
          <p:nvPr>
            <p:ph type="ftr" sz="quarter" idx="11"/>
          </p:nvPr>
        </p:nvSpPr>
        <p:spPr/>
        <p:txBody>
          <a:bodyPr/>
          <a:lstStyle/>
          <a:p>
            <a:r>
              <a:rPr lang="en-US"/>
              <a:t>i2a EHS Call                                                   15 October 2019</a:t>
            </a:r>
            <a:endParaRPr lang="en-US" dirty="0"/>
          </a:p>
        </p:txBody>
      </p:sp>
    </p:spTree>
    <p:extLst>
      <p:ext uri="{BB962C8B-B14F-4D97-AF65-F5344CB8AC3E}">
        <p14:creationId xmlns:p14="http://schemas.microsoft.com/office/powerpoint/2010/main" val="22547586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F0A306C-08FD-4A28-866B-881376D152C2}"/>
              </a:ext>
            </a:extLst>
          </p:cNvPr>
          <p:cNvSpPr>
            <a:spLocks noGrp="1"/>
          </p:cNvSpPr>
          <p:nvPr>
            <p:ph sz="half" idx="1"/>
          </p:nvPr>
        </p:nvSpPr>
        <p:spPr>
          <a:xfrm>
            <a:off x="755576" y="1052736"/>
            <a:ext cx="7776864" cy="4491278"/>
          </a:xfrm>
        </p:spPr>
        <p:txBody>
          <a:bodyPr/>
          <a:lstStyle/>
          <a:p>
            <a:pPr marL="0" indent="0">
              <a:buNone/>
            </a:pPr>
            <a:endParaRPr lang="en-US" sz="2000" b="1" dirty="0">
              <a:solidFill>
                <a:srgbClr val="2575AE"/>
              </a:solidFill>
            </a:endParaRPr>
          </a:p>
          <a:p>
            <a:pPr>
              <a:buFontTx/>
              <a:buChar char="-"/>
            </a:pPr>
            <a:endParaRPr lang="en-US" sz="2000" b="1" dirty="0">
              <a:solidFill>
                <a:srgbClr val="2575AE"/>
              </a:solidFill>
            </a:endParaRPr>
          </a:p>
          <a:p>
            <a:pPr marL="0" indent="0">
              <a:buNone/>
            </a:pPr>
            <a:endParaRPr lang="en-US" sz="2000" b="1" dirty="0">
              <a:solidFill>
                <a:srgbClr val="2575AE"/>
              </a:solidFill>
            </a:endParaRPr>
          </a:p>
          <a:p>
            <a:pPr>
              <a:buFontTx/>
              <a:buChar char="-"/>
            </a:pPr>
            <a:endParaRPr lang="en-US" sz="1800" dirty="0"/>
          </a:p>
          <a:p>
            <a:pPr>
              <a:buFontTx/>
              <a:buChar char="-"/>
            </a:pPr>
            <a:endParaRPr lang="en-US" sz="1800" dirty="0"/>
          </a:p>
          <a:p>
            <a:pPr marL="0" indent="0">
              <a:buNone/>
            </a:pPr>
            <a:endParaRPr lang="en-US" sz="1800" dirty="0"/>
          </a:p>
        </p:txBody>
      </p:sp>
      <p:sp>
        <p:nvSpPr>
          <p:cNvPr id="4" name="Slide Number Placeholder 3">
            <a:extLst>
              <a:ext uri="{FF2B5EF4-FFF2-40B4-BE49-F238E27FC236}">
                <a16:creationId xmlns:a16="http://schemas.microsoft.com/office/drawing/2014/main" id="{F14C5D31-3268-4DAB-90B0-948906718FBB}"/>
              </a:ext>
            </a:extLst>
          </p:cNvPr>
          <p:cNvSpPr>
            <a:spLocks noGrp="1"/>
          </p:cNvSpPr>
          <p:nvPr>
            <p:ph type="sldNum" sz="quarter" idx="12"/>
          </p:nvPr>
        </p:nvSpPr>
        <p:spPr/>
        <p:txBody>
          <a:bodyPr/>
          <a:lstStyle/>
          <a:p>
            <a:fld id="{EF70D123-9DC6-4163-8D18-78791503709C}" type="slidenum">
              <a:rPr lang="en-US" smtClean="0"/>
              <a:pPr/>
              <a:t>24</a:t>
            </a:fld>
            <a:endParaRPr lang="en-US"/>
          </a:p>
        </p:txBody>
      </p:sp>
      <p:sp>
        <p:nvSpPr>
          <p:cNvPr id="5" name="Footer Placeholder 4">
            <a:extLst>
              <a:ext uri="{FF2B5EF4-FFF2-40B4-BE49-F238E27FC236}">
                <a16:creationId xmlns:a16="http://schemas.microsoft.com/office/drawing/2014/main" id="{542B12B4-A13F-4820-A067-98C9D7D76726}"/>
              </a:ext>
            </a:extLst>
          </p:cNvPr>
          <p:cNvSpPr>
            <a:spLocks noGrp="1"/>
          </p:cNvSpPr>
          <p:nvPr>
            <p:ph type="ftr" sz="quarter" idx="11"/>
          </p:nvPr>
        </p:nvSpPr>
        <p:spPr/>
        <p:txBody>
          <a:bodyPr/>
          <a:lstStyle/>
          <a:p>
            <a:r>
              <a:rPr lang="en-US"/>
              <a:t>i2a EHS Call                                                   15 October 2019</a:t>
            </a:r>
            <a:endParaRPr lang="en-US" dirty="0"/>
          </a:p>
        </p:txBody>
      </p:sp>
      <p:pic>
        <p:nvPicPr>
          <p:cNvPr id="6" name="Picture 5">
            <a:extLst>
              <a:ext uri="{FF2B5EF4-FFF2-40B4-BE49-F238E27FC236}">
                <a16:creationId xmlns:a16="http://schemas.microsoft.com/office/drawing/2014/main" id="{D4E86E43-438A-4D5F-A128-0D9A6CBA7FB9}"/>
              </a:ext>
            </a:extLst>
          </p:cNvPr>
          <p:cNvPicPr>
            <a:picLocks noChangeAspect="1"/>
          </p:cNvPicPr>
          <p:nvPr/>
        </p:nvPicPr>
        <p:blipFill rotWithShape="1">
          <a:blip r:embed="rId2"/>
          <a:srcRect t="25112"/>
          <a:stretch/>
        </p:blipFill>
        <p:spPr>
          <a:xfrm>
            <a:off x="2051720" y="1289538"/>
            <a:ext cx="4802773" cy="4201942"/>
          </a:xfrm>
          <a:prstGeom prst="rect">
            <a:avLst/>
          </a:prstGeom>
        </p:spPr>
      </p:pic>
    </p:spTree>
    <p:extLst>
      <p:ext uri="{BB962C8B-B14F-4D97-AF65-F5344CB8AC3E}">
        <p14:creationId xmlns:p14="http://schemas.microsoft.com/office/powerpoint/2010/main" val="9740276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0D87A055-39E6-4DE7-BD27-7C1955AC67BC}"/>
              </a:ext>
            </a:extLst>
          </p:cNvPr>
          <p:cNvPicPr>
            <a:picLocks noGrp="1" noChangeAspect="1"/>
          </p:cNvPicPr>
          <p:nvPr>
            <p:ph sz="half" idx="1"/>
          </p:nvPr>
        </p:nvPicPr>
        <p:blipFill>
          <a:blip r:embed="rId2"/>
          <a:stretch>
            <a:fillRect/>
          </a:stretch>
        </p:blipFill>
        <p:spPr>
          <a:xfrm>
            <a:off x="498475" y="2564904"/>
            <a:ext cx="8147050" cy="1146621"/>
          </a:xfrm>
          <a:prstGeom prst="rect">
            <a:avLst/>
          </a:prstGeom>
        </p:spPr>
      </p:pic>
      <p:sp>
        <p:nvSpPr>
          <p:cNvPr id="4" name="Slide Number Placeholder 3">
            <a:extLst>
              <a:ext uri="{FF2B5EF4-FFF2-40B4-BE49-F238E27FC236}">
                <a16:creationId xmlns:a16="http://schemas.microsoft.com/office/drawing/2014/main" id="{B805653D-F578-40B2-830D-D0E9AC0F0E88}"/>
              </a:ext>
            </a:extLst>
          </p:cNvPr>
          <p:cNvSpPr>
            <a:spLocks noGrp="1"/>
          </p:cNvSpPr>
          <p:nvPr>
            <p:ph type="sldNum" sz="quarter" idx="12"/>
          </p:nvPr>
        </p:nvSpPr>
        <p:spPr/>
        <p:txBody>
          <a:bodyPr/>
          <a:lstStyle/>
          <a:p>
            <a:fld id="{EF70D123-9DC6-4163-8D18-78791503709C}" type="slidenum">
              <a:rPr lang="en-US" smtClean="0"/>
              <a:pPr/>
              <a:t>25</a:t>
            </a:fld>
            <a:endParaRPr lang="en-US"/>
          </a:p>
        </p:txBody>
      </p:sp>
      <p:sp>
        <p:nvSpPr>
          <p:cNvPr id="5" name="Footer Placeholder 4">
            <a:extLst>
              <a:ext uri="{FF2B5EF4-FFF2-40B4-BE49-F238E27FC236}">
                <a16:creationId xmlns:a16="http://schemas.microsoft.com/office/drawing/2014/main" id="{065C70A5-C7DD-4ABB-B330-9858F429FFF5}"/>
              </a:ext>
            </a:extLst>
          </p:cNvPr>
          <p:cNvSpPr>
            <a:spLocks noGrp="1"/>
          </p:cNvSpPr>
          <p:nvPr>
            <p:ph type="ftr" sz="quarter" idx="11"/>
          </p:nvPr>
        </p:nvSpPr>
        <p:spPr/>
        <p:txBody>
          <a:bodyPr/>
          <a:lstStyle/>
          <a:p>
            <a:r>
              <a:rPr lang="en-US"/>
              <a:t>i2a EHS Call                                                   15 October 2019</a:t>
            </a:r>
            <a:endParaRPr lang="en-US" dirty="0"/>
          </a:p>
        </p:txBody>
      </p:sp>
    </p:spTree>
    <p:extLst>
      <p:ext uri="{BB962C8B-B14F-4D97-AF65-F5344CB8AC3E}">
        <p14:creationId xmlns:p14="http://schemas.microsoft.com/office/powerpoint/2010/main" val="25836498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2E8C8-AAD5-4785-865F-A8748628FD1C}"/>
              </a:ext>
            </a:extLst>
          </p:cNvPr>
          <p:cNvSpPr>
            <a:spLocks noGrp="1"/>
          </p:cNvSpPr>
          <p:nvPr>
            <p:ph type="title"/>
          </p:nvPr>
        </p:nvSpPr>
        <p:spPr/>
        <p:txBody>
          <a:bodyPr/>
          <a:lstStyle/>
          <a:p>
            <a:pPr algn="ctr"/>
            <a:r>
              <a:rPr lang="en-US" dirty="0"/>
              <a:t>Minutes</a:t>
            </a:r>
            <a:endParaRPr lang="fr-FR" dirty="0"/>
          </a:p>
        </p:txBody>
      </p:sp>
      <p:sp>
        <p:nvSpPr>
          <p:cNvPr id="3" name="Content Placeholder 2">
            <a:extLst>
              <a:ext uri="{FF2B5EF4-FFF2-40B4-BE49-F238E27FC236}">
                <a16:creationId xmlns:a16="http://schemas.microsoft.com/office/drawing/2014/main" id="{5FF27AE4-E8E1-4674-AB5A-F5E0DF025590}"/>
              </a:ext>
            </a:extLst>
          </p:cNvPr>
          <p:cNvSpPr>
            <a:spLocks noGrp="1"/>
          </p:cNvSpPr>
          <p:nvPr>
            <p:ph sz="half" idx="1"/>
          </p:nvPr>
        </p:nvSpPr>
        <p:spPr/>
        <p:txBody>
          <a:bodyPr>
            <a:normAutofit/>
          </a:bodyPr>
          <a:lstStyle/>
          <a:p>
            <a:r>
              <a:rPr lang="en-US" sz="2400" dirty="0"/>
              <a:t>Attendants</a:t>
            </a:r>
          </a:p>
          <a:p>
            <a:pPr lvl="1" algn="just"/>
            <a:r>
              <a:rPr lang="fr-FR" sz="2000" dirty="0"/>
              <a:t>Carr Smith (</a:t>
            </a:r>
            <a:r>
              <a:rPr lang="fr-FR" sz="2000" dirty="0" err="1"/>
              <a:t>Albemarle</a:t>
            </a:r>
            <a:r>
              <a:rPr lang="fr-FR" sz="2000" dirty="0"/>
              <a:t>), </a:t>
            </a:r>
            <a:r>
              <a:rPr lang="en-US" sz="2000" dirty="0"/>
              <a:t>Peter Faullant and Hubert Untersteiner (Tribotecc), </a:t>
            </a:r>
            <a:r>
              <a:rPr lang="en-US" sz="2000" dirty="0" err="1"/>
              <a:t>Rien</a:t>
            </a:r>
            <a:r>
              <a:rPr lang="en-US" sz="2000" dirty="0"/>
              <a:t> </a:t>
            </a:r>
            <a:r>
              <a:rPr lang="en-US" sz="2000" dirty="0" err="1"/>
              <a:t>Repriels</a:t>
            </a:r>
            <a:r>
              <a:rPr lang="en-US" sz="2000" dirty="0"/>
              <a:t> (Campine), Isabelle </a:t>
            </a:r>
            <a:r>
              <a:rPr lang="en-US" sz="2000" dirty="0" err="1"/>
              <a:t>Gaou</a:t>
            </a:r>
            <a:r>
              <a:rPr lang="en-US" sz="2000" dirty="0"/>
              <a:t> (Arkema), Adriana </a:t>
            </a:r>
            <a:r>
              <a:rPr lang="en-US" sz="2000" dirty="0" err="1"/>
              <a:t>Jalba</a:t>
            </a:r>
            <a:r>
              <a:rPr lang="en-US" sz="2000" dirty="0"/>
              <a:t> and Daisy Li (ICL)</a:t>
            </a:r>
            <a:r>
              <a:rPr lang="fr-FR" sz="2000" dirty="0"/>
              <a:t>, Marie-Laure Ledrich (</a:t>
            </a:r>
            <a:r>
              <a:rPr lang="fr-FR" sz="2000" dirty="0" err="1"/>
              <a:t>Traxys</a:t>
            </a:r>
            <a:r>
              <a:rPr lang="fr-FR" sz="2000" dirty="0"/>
              <a:t>), </a:t>
            </a:r>
            <a:r>
              <a:rPr lang="en-US" sz="2000" dirty="0"/>
              <a:t>Steven </a:t>
            </a:r>
            <a:r>
              <a:rPr lang="en-US" sz="2000" dirty="0" err="1"/>
              <a:t>Verbeckmoes</a:t>
            </a:r>
            <a:r>
              <a:rPr lang="en-US" sz="2000" dirty="0"/>
              <a:t> (Umicore), Craig Boreiko and Lindsay Aveyard (external).</a:t>
            </a:r>
            <a:endParaRPr lang="fr-FR" sz="2000" dirty="0"/>
          </a:p>
          <a:p>
            <a:pPr marL="457200" lvl="1" indent="0" algn="just">
              <a:buNone/>
            </a:pPr>
            <a:endParaRPr lang="fr-FR" sz="2000" dirty="0"/>
          </a:p>
          <a:p>
            <a:pPr lvl="1"/>
            <a:r>
              <a:rPr lang="en-US" sz="2000" dirty="0"/>
              <a:t>The participants had no comments on last august update. </a:t>
            </a:r>
          </a:p>
          <a:p>
            <a:pPr lvl="1"/>
            <a:endParaRPr lang="en-US" sz="2000" dirty="0"/>
          </a:p>
          <a:p>
            <a:pPr lvl="1"/>
            <a:r>
              <a:rPr lang="en-US" sz="2000" dirty="0"/>
              <a:t>All actions are in progress and in-time</a:t>
            </a:r>
          </a:p>
          <a:p>
            <a:pPr marL="457200" lvl="1" indent="0">
              <a:buNone/>
            </a:pPr>
            <a:endParaRPr lang="en-US" sz="2000" dirty="0"/>
          </a:p>
          <a:p>
            <a:pPr lvl="1"/>
            <a:r>
              <a:rPr lang="en-US" sz="2000" dirty="0"/>
              <a:t>The agenda was approved</a:t>
            </a:r>
          </a:p>
          <a:p>
            <a:pPr lvl="1"/>
            <a:endParaRPr lang="en-US" sz="2000" dirty="0"/>
          </a:p>
          <a:p>
            <a:pPr lvl="1"/>
            <a:endParaRPr lang="fr-FR" sz="1400" dirty="0"/>
          </a:p>
          <a:p>
            <a:endParaRPr lang="fr-FR" dirty="0"/>
          </a:p>
        </p:txBody>
      </p:sp>
      <p:sp>
        <p:nvSpPr>
          <p:cNvPr id="4" name="Slide Number Placeholder 3">
            <a:extLst>
              <a:ext uri="{FF2B5EF4-FFF2-40B4-BE49-F238E27FC236}">
                <a16:creationId xmlns:a16="http://schemas.microsoft.com/office/drawing/2014/main" id="{4F81EA4C-A073-42AB-AA6F-3B84AE4AC063}"/>
              </a:ext>
            </a:extLst>
          </p:cNvPr>
          <p:cNvSpPr>
            <a:spLocks noGrp="1"/>
          </p:cNvSpPr>
          <p:nvPr>
            <p:ph type="sldNum" sz="quarter" idx="12"/>
          </p:nvPr>
        </p:nvSpPr>
        <p:spPr/>
        <p:txBody>
          <a:bodyPr/>
          <a:lstStyle/>
          <a:p>
            <a:fld id="{EF70D123-9DC6-4163-8D18-78791503709C}" type="slidenum">
              <a:rPr lang="en-US" smtClean="0"/>
              <a:pPr/>
              <a:t>26</a:t>
            </a:fld>
            <a:endParaRPr lang="en-US"/>
          </a:p>
        </p:txBody>
      </p:sp>
      <p:sp>
        <p:nvSpPr>
          <p:cNvPr id="5" name="Footer Placeholder 4">
            <a:extLst>
              <a:ext uri="{FF2B5EF4-FFF2-40B4-BE49-F238E27FC236}">
                <a16:creationId xmlns:a16="http://schemas.microsoft.com/office/drawing/2014/main" id="{5A5BB4D5-8A55-4008-80C8-55DA5F9AB5F3}"/>
              </a:ext>
            </a:extLst>
          </p:cNvPr>
          <p:cNvSpPr>
            <a:spLocks noGrp="1"/>
          </p:cNvSpPr>
          <p:nvPr>
            <p:ph type="ftr" sz="quarter" idx="11"/>
          </p:nvPr>
        </p:nvSpPr>
        <p:spPr/>
        <p:txBody>
          <a:bodyPr/>
          <a:lstStyle/>
          <a:p>
            <a:r>
              <a:rPr lang="en-US"/>
              <a:t>i2a EHS Call                                                   15 October 2019</a:t>
            </a:r>
            <a:endParaRPr lang="en-US" dirty="0"/>
          </a:p>
        </p:txBody>
      </p:sp>
    </p:spTree>
    <p:extLst>
      <p:ext uri="{BB962C8B-B14F-4D97-AF65-F5344CB8AC3E}">
        <p14:creationId xmlns:p14="http://schemas.microsoft.com/office/powerpoint/2010/main" val="3412794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2E8C8-AAD5-4785-865F-A8748628FD1C}"/>
              </a:ext>
            </a:extLst>
          </p:cNvPr>
          <p:cNvSpPr>
            <a:spLocks noGrp="1"/>
          </p:cNvSpPr>
          <p:nvPr>
            <p:ph type="title"/>
          </p:nvPr>
        </p:nvSpPr>
        <p:spPr>
          <a:xfrm>
            <a:off x="628650" y="365127"/>
            <a:ext cx="7886700" cy="543594"/>
          </a:xfrm>
        </p:spPr>
        <p:txBody>
          <a:bodyPr>
            <a:normAutofit fontScale="90000"/>
          </a:bodyPr>
          <a:lstStyle/>
          <a:p>
            <a:pPr algn="ctr"/>
            <a:r>
              <a:rPr lang="en-US" dirty="0"/>
              <a:t>Minutes</a:t>
            </a:r>
            <a:endParaRPr lang="fr-FR" dirty="0"/>
          </a:p>
        </p:txBody>
      </p:sp>
      <p:sp>
        <p:nvSpPr>
          <p:cNvPr id="3" name="Content Placeholder 2">
            <a:extLst>
              <a:ext uri="{FF2B5EF4-FFF2-40B4-BE49-F238E27FC236}">
                <a16:creationId xmlns:a16="http://schemas.microsoft.com/office/drawing/2014/main" id="{5FF27AE4-E8E1-4674-AB5A-F5E0DF025590}"/>
              </a:ext>
            </a:extLst>
          </p:cNvPr>
          <p:cNvSpPr>
            <a:spLocks noGrp="1"/>
          </p:cNvSpPr>
          <p:nvPr>
            <p:ph sz="half" idx="1"/>
          </p:nvPr>
        </p:nvSpPr>
        <p:spPr>
          <a:xfrm>
            <a:off x="498376" y="1655355"/>
            <a:ext cx="8147248" cy="4525963"/>
          </a:xfrm>
        </p:spPr>
        <p:txBody>
          <a:bodyPr>
            <a:normAutofit/>
          </a:bodyPr>
          <a:lstStyle/>
          <a:p>
            <a:pPr marL="0" indent="0">
              <a:buNone/>
            </a:pPr>
            <a:r>
              <a:rPr lang="en-US" sz="2400" dirty="0"/>
              <a:t>Overview of the research strategy with </a:t>
            </a:r>
            <a:r>
              <a:rPr lang="en-US" sz="2400" dirty="0" err="1"/>
              <a:t>bioelution</a:t>
            </a:r>
            <a:r>
              <a:rPr lang="en-US" sz="2400" dirty="0"/>
              <a:t> results were  reviewed to introduce the discussion on the Dose Range Finding study. </a:t>
            </a:r>
          </a:p>
          <a:p>
            <a:pPr marL="0" indent="0">
              <a:buNone/>
            </a:pPr>
            <a:endParaRPr lang="en-US" sz="2400" dirty="0"/>
          </a:p>
          <a:p>
            <a:pPr marL="0" indent="0">
              <a:buNone/>
            </a:pPr>
            <a:r>
              <a:rPr lang="en-US" sz="2400" dirty="0"/>
              <a:t>Maternal toxicity and miscarriages had been observed following high level exposure by injection to Sb(V) compounds used in the treatment of parasitic disease.  These studies had defined the dose levels and reproductive impacts that required further </a:t>
            </a:r>
            <a:r>
              <a:rPr lang="en-US" sz="2400" dirty="0" err="1"/>
              <a:t>dosimetric</a:t>
            </a:r>
            <a:r>
              <a:rPr lang="en-US" sz="2400" dirty="0"/>
              <a:t> and mechanistic study. </a:t>
            </a:r>
          </a:p>
          <a:p>
            <a:pPr lvl="1"/>
            <a:endParaRPr lang="fr-FR" sz="1800" dirty="0"/>
          </a:p>
          <a:p>
            <a:endParaRPr lang="fr-FR" dirty="0"/>
          </a:p>
        </p:txBody>
      </p:sp>
      <p:sp>
        <p:nvSpPr>
          <p:cNvPr id="4" name="Slide Number Placeholder 3">
            <a:extLst>
              <a:ext uri="{FF2B5EF4-FFF2-40B4-BE49-F238E27FC236}">
                <a16:creationId xmlns:a16="http://schemas.microsoft.com/office/drawing/2014/main" id="{4F81EA4C-A073-42AB-AA6F-3B84AE4AC063}"/>
              </a:ext>
            </a:extLst>
          </p:cNvPr>
          <p:cNvSpPr>
            <a:spLocks noGrp="1"/>
          </p:cNvSpPr>
          <p:nvPr>
            <p:ph type="sldNum" sz="quarter" idx="12"/>
          </p:nvPr>
        </p:nvSpPr>
        <p:spPr/>
        <p:txBody>
          <a:bodyPr/>
          <a:lstStyle/>
          <a:p>
            <a:fld id="{EF70D123-9DC6-4163-8D18-78791503709C}" type="slidenum">
              <a:rPr lang="en-US" smtClean="0"/>
              <a:pPr/>
              <a:t>27</a:t>
            </a:fld>
            <a:endParaRPr lang="en-US"/>
          </a:p>
        </p:txBody>
      </p:sp>
      <p:sp>
        <p:nvSpPr>
          <p:cNvPr id="5" name="Footer Placeholder 4">
            <a:extLst>
              <a:ext uri="{FF2B5EF4-FFF2-40B4-BE49-F238E27FC236}">
                <a16:creationId xmlns:a16="http://schemas.microsoft.com/office/drawing/2014/main" id="{5A5BB4D5-8A55-4008-80C8-55DA5F9AB5F3}"/>
              </a:ext>
            </a:extLst>
          </p:cNvPr>
          <p:cNvSpPr>
            <a:spLocks noGrp="1"/>
          </p:cNvSpPr>
          <p:nvPr>
            <p:ph type="ftr" sz="quarter" idx="11"/>
          </p:nvPr>
        </p:nvSpPr>
        <p:spPr/>
        <p:txBody>
          <a:bodyPr/>
          <a:lstStyle/>
          <a:p>
            <a:r>
              <a:rPr lang="en-US"/>
              <a:t>i2a EHS Call                                                   15 October 2019</a:t>
            </a:r>
            <a:endParaRPr lang="en-US" dirty="0"/>
          </a:p>
        </p:txBody>
      </p:sp>
    </p:spTree>
    <p:extLst>
      <p:ext uri="{BB962C8B-B14F-4D97-AF65-F5344CB8AC3E}">
        <p14:creationId xmlns:p14="http://schemas.microsoft.com/office/powerpoint/2010/main" val="8864003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2E8C8-AAD5-4785-865F-A8748628FD1C}"/>
              </a:ext>
            </a:extLst>
          </p:cNvPr>
          <p:cNvSpPr>
            <a:spLocks noGrp="1"/>
          </p:cNvSpPr>
          <p:nvPr>
            <p:ph type="title"/>
          </p:nvPr>
        </p:nvSpPr>
        <p:spPr>
          <a:xfrm>
            <a:off x="628650" y="365127"/>
            <a:ext cx="7886700" cy="543594"/>
          </a:xfrm>
        </p:spPr>
        <p:txBody>
          <a:bodyPr>
            <a:normAutofit fontScale="90000"/>
          </a:bodyPr>
          <a:lstStyle/>
          <a:p>
            <a:pPr algn="ctr"/>
            <a:r>
              <a:rPr lang="en-US" dirty="0"/>
              <a:t>Minutes</a:t>
            </a:r>
            <a:endParaRPr lang="fr-FR" dirty="0"/>
          </a:p>
        </p:txBody>
      </p:sp>
      <p:sp>
        <p:nvSpPr>
          <p:cNvPr id="3" name="Content Placeholder 2">
            <a:extLst>
              <a:ext uri="{FF2B5EF4-FFF2-40B4-BE49-F238E27FC236}">
                <a16:creationId xmlns:a16="http://schemas.microsoft.com/office/drawing/2014/main" id="{5FF27AE4-E8E1-4674-AB5A-F5E0DF025590}"/>
              </a:ext>
            </a:extLst>
          </p:cNvPr>
          <p:cNvSpPr>
            <a:spLocks noGrp="1"/>
          </p:cNvSpPr>
          <p:nvPr>
            <p:ph sz="half" idx="1"/>
          </p:nvPr>
        </p:nvSpPr>
        <p:spPr>
          <a:xfrm>
            <a:off x="628650" y="1052736"/>
            <a:ext cx="8147248" cy="4896544"/>
          </a:xfrm>
        </p:spPr>
        <p:txBody>
          <a:bodyPr>
            <a:normAutofit fontScale="92500" lnSpcReduction="20000"/>
          </a:bodyPr>
          <a:lstStyle/>
          <a:p>
            <a:pPr marL="0" indent="0">
              <a:buNone/>
            </a:pPr>
            <a:r>
              <a:rPr lang="en-US" sz="2400" dirty="0"/>
              <a:t>The DRF was presented in details. Discussion on the number of blood samplings raise several comments: </a:t>
            </a:r>
          </a:p>
          <a:p>
            <a:pPr marL="0" indent="0">
              <a:buNone/>
            </a:pPr>
            <a:endParaRPr lang="en-US" sz="2400" dirty="0"/>
          </a:p>
          <a:p>
            <a:pPr lvl="1"/>
            <a:r>
              <a:rPr lang="en-US" sz="2200" dirty="0"/>
              <a:t>Collecting urines from the treated animals could be relevant, especially for the antimony V compounds. Analyzing urinary calcium would help identify the </a:t>
            </a:r>
            <a:r>
              <a:rPr lang="en-US" sz="2200" dirty="0" err="1"/>
              <a:t>MoA</a:t>
            </a:r>
            <a:r>
              <a:rPr lang="en-US" sz="2200" dirty="0"/>
              <a:t> for effects.  Urinary Sb could be linked to estimated bioavailability and would help define the </a:t>
            </a:r>
            <a:r>
              <a:rPr lang="en-US" sz="2200" dirty="0" err="1"/>
              <a:t>toxicokinetics</a:t>
            </a:r>
            <a:r>
              <a:rPr lang="en-US" sz="2200" dirty="0"/>
              <a:t> and potential metabolism of the different Sb compounds to be tested. </a:t>
            </a:r>
          </a:p>
          <a:p>
            <a:pPr lvl="1"/>
            <a:endParaRPr lang="en-US" sz="2200" dirty="0"/>
          </a:p>
          <a:p>
            <a:pPr lvl="1"/>
            <a:r>
              <a:rPr lang="en-US" sz="2200" dirty="0"/>
              <a:t>The number of animals has been commented to be quite low. The risk to observe a high variability in the results is present which can make more difficult the interpretation. </a:t>
            </a:r>
          </a:p>
          <a:p>
            <a:pPr lvl="1"/>
            <a:endParaRPr lang="en-US" sz="2200" dirty="0"/>
          </a:p>
          <a:p>
            <a:pPr lvl="1"/>
            <a:r>
              <a:rPr lang="en-US" sz="2200" dirty="0"/>
              <a:t>One of the aim of the DRF is to identify the Maximum Tolerated Dose. </a:t>
            </a:r>
          </a:p>
          <a:p>
            <a:pPr lvl="1"/>
            <a:endParaRPr lang="fr-FR" sz="1800" dirty="0"/>
          </a:p>
          <a:p>
            <a:endParaRPr lang="fr-FR" dirty="0"/>
          </a:p>
        </p:txBody>
      </p:sp>
      <p:sp>
        <p:nvSpPr>
          <p:cNvPr id="4" name="Slide Number Placeholder 3">
            <a:extLst>
              <a:ext uri="{FF2B5EF4-FFF2-40B4-BE49-F238E27FC236}">
                <a16:creationId xmlns:a16="http://schemas.microsoft.com/office/drawing/2014/main" id="{4F81EA4C-A073-42AB-AA6F-3B84AE4AC063}"/>
              </a:ext>
            </a:extLst>
          </p:cNvPr>
          <p:cNvSpPr>
            <a:spLocks noGrp="1"/>
          </p:cNvSpPr>
          <p:nvPr>
            <p:ph type="sldNum" sz="quarter" idx="12"/>
          </p:nvPr>
        </p:nvSpPr>
        <p:spPr/>
        <p:txBody>
          <a:bodyPr/>
          <a:lstStyle/>
          <a:p>
            <a:fld id="{EF70D123-9DC6-4163-8D18-78791503709C}" type="slidenum">
              <a:rPr lang="en-US" smtClean="0"/>
              <a:pPr/>
              <a:t>28</a:t>
            </a:fld>
            <a:endParaRPr lang="en-US"/>
          </a:p>
        </p:txBody>
      </p:sp>
      <p:sp>
        <p:nvSpPr>
          <p:cNvPr id="5" name="Footer Placeholder 4">
            <a:extLst>
              <a:ext uri="{FF2B5EF4-FFF2-40B4-BE49-F238E27FC236}">
                <a16:creationId xmlns:a16="http://schemas.microsoft.com/office/drawing/2014/main" id="{5A5BB4D5-8A55-4008-80C8-55DA5F9AB5F3}"/>
              </a:ext>
            </a:extLst>
          </p:cNvPr>
          <p:cNvSpPr>
            <a:spLocks noGrp="1"/>
          </p:cNvSpPr>
          <p:nvPr>
            <p:ph type="ftr" sz="quarter" idx="11"/>
          </p:nvPr>
        </p:nvSpPr>
        <p:spPr/>
        <p:txBody>
          <a:bodyPr/>
          <a:lstStyle/>
          <a:p>
            <a:r>
              <a:rPr lang="en-US"/>
              <a:t>i2a EHS Call                                                   15 October 2019</a:t>
            </a:r>
            <a:endParaRPr lang="en-US" dirty="0"/>
          </a:p>
        </p:txBody>
      </p:sp>
    </p:spTree>
    <p:extLst>
      <p:ext uri="{BB962C8B-B14F-4D97-AF65-F5344CB8AC3E}">
        <p14:creationId xmlns:p14="http://schemas.microsoft.com/office/powerpoint/2010/main" val="37247738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2E8C8-AAD5-4785-865F-A8748628FD1C}"/>
              </a:ext>
            </a:extLst>
          </p:cNvPr>
          <p:cNvSpPr>
            <a:spLocks noGrp="1"/>
          </p:cNvSpPr>
          <p:nvPr>
            <p:ph type="title"/>
          </p:nvPr>
        </p:nvSpPr>
        <p:spPr>
          <a:xfrm>
            <a:off x="628650" y="365127"/>
            <a:ext cx="7886700" cy="543594"/>
          </a:xfrm>
        </p:spPr>
        <p:txBody>
          <a:bodyPr>
            <a:normAutofit fontScale="90000"/>
          </a:bodyPr>
          <a:lstStyle/>
          <a:p>
            <a:pPr algn="ctr"/>
            <a:r>
              <a:rPr lang="en-US" dirty="0"/>
              <a:t>Minutes</a:t>
            </a:r>
            <a:endParaRPr lang="fr-FR" dirty="0"/>
          </a:p>
        </p:txBody>
      </p:sp>
      <p:sp>
        <p:nvSpPr>
          <p:cNvPr id="3" name="Content Placeholder 2">
            <a:extLst>
              <a:ext uri="{FF2B5EF4-FFF2-40B4-BE49-F238E27FC236}">
                <a16:creationId xmlns:a16="http://schemas.microsoft.com/office/drawing/2014/main" id="{5FF27AE4-E8E1-4674-AB5A-F5E0DF025590}"/>
              </a:ext>
            </a:extLst>
          </p:cNvPr>
          <p:cNvSpPr>
            <a:spLocks noGrp="1"/>
          </p:cNvSpPr>
          <p:nvPr>
            <p:ph sz="half" idx="1"/>
          </p:nvPr>
        </p:nvSpPr>
        <p:spPr>
          <a:xfrm>
            <a:off x="552450" y="952139"/>
            <a:ext cx="8147248" cy="4626981"/>
          </a:xfrm>
        </p:spPr>
        <p:txBody>
          <a:bodyPr>
            <a:noAutofit/>
          </a:bodyPr>
          <a:lstStyle/>
          <a:p>
            <a:pPr lvl="1"/>
            <a:r>
              <a:rPr lang="en-US" sz="1800" dirty="0"/>
              <a:t>Emetic properties of Sb and Sb compounds have been taken into account in case of dietary exposure. </a:t>
            </a:r>
          </a:p>
          <a:p>
            <a:pPr lvl="1"/>
            <a:endParaRPr lang="en-US" sz="1800" dirty="0"/>
          </a:p>
          <a:p>
            <a:pPr lvl="1"/>
            <a:r>
              <a:rPr lang="en-US" sz="1800" dirty="0"/>
              <a:t>If dissolution of the products, gavage can be also problematic due to the corrosive and irritative properties of APC and ATC. </a:t>
            </a:r>
          </a:p>
          <a:p>
            <a:pPr lvl="1"/>
            <a:endParaRPr lang="en-US" sz="1800" dirty="0"/>
          </a:p>
          <a:p>
            <a:pPr lvl="1" algn="just"/>
            <a:r>
              <a:rPr lang="en-US" sz="1800" dirty="0"/>
              <a:t>Sampling at D7 and D8 could be considered in case of gavage but the number of sampling has been design with budget constraints, keeping focus on the objective of the study (identification of the dose and substance to use for further </a:t>
            </a:r>
            <a:r>
              <a:rPr lang="en-US" sz="1800" dirty="0" err="1"/>
              <a:t>testings</a:t>
            </a:r>
            <a:r>
              <a:rPr lang="en-US" sz="1800" dirty="0"/>
              <a:t>). Therefore, additional sampling are not essential. </a:t>
            </a:r>
          </a:p>
          <a:p>
            <a:pPr lvl="1"/>
            <a:endParaRPr lang="en-US" sz="1800" dirty="0"/>
          </a:p>
          <a:p>
            <a:pPr lvl="1"/>
            <a:r>
              <a:rPr lang="en-US" sz="1800" dirty="0"/>
              <a:t>It was understood that the number of blood sampling will be determined when the type of exposure will be decided; This cannot be fixed at this moment as it requires preliminary testing to see how animals can absorb the preparation and the formulation method. If diet absorption is compatible with the properties of the compounds , members were not against to consider a diet exposure with one sampling at the end of the study.</a:t>
            </a:r>
          </a:p>
        </p:txBody>
      </p:sp>
      <p:sp>
        <p:nvSpPr>
          <p:cNvPr id="4" name="Slide Number Placeholder 3">
            <a:extLst>
              <a:ext uri="{FF2B5EF4-FFF2-40B4-BE49-F238E27FC236}">
                <a16:creationId xmlns:a16="http://schemas.microsoft.com/office/drawing/2014/main" id="{4F81EA4C-A073-42AB-AA6F-3B84AE4AC063}"/>
              </a:ext>
            </a:extLst>
          </p:cNvPr>
          <p:cNvSpPr>
            <a:spLocks noGrp="1"/>
          </p:cNvSpPr>
          <p:nvPr>
            <p:ph type="sldNum" sz="quarter" idx="12"/>
          </p:nvPr>
        </p:nvSpPr>
        <p:spPr/>
        <p:txBody>
          <a:bodyPr/>
          <a:lstStyle/>
          <a:p>
            <a:fld id="{EF70D123-9DC6-4163-8D18-78791503709C}" type="slidenum">
              <a:rPr lang="en-US" smtClean="0"/>
              <a:pPr/>
              <a:t>29</a:t>
            </a:fld>
            <a:endParaRPr lang="en-US"/>
          </a:p>
        </p:txBody>
      </p:sp>
      <p:sp>
        <p:nvSpPr>
          <p:cNvPr id="5" name="Footer Placeholder 4">
            <a:extLst>
              <a:ext uri="{FF2B5EF4-FFF2-40B4-BE49-F238E27FC236}">
                <a16:creationId xmlns:a16="http://schemas.microsoft.com/office/drawing/2014/main" id="{5A5BB4D5-8A55-4008-80C8-55DA5F9AB5F3}"/>
              </a:ext>
            </a:extLst>
          </p:cNvPr>
          <p:cNvSpPr>
            <a:spLocks noGrp="1"/>
          </p:cNvSpPr>
          <p:nvPr>
            <p:ph type="ftr" sz="quarter" idx="11"/>
          </p:nvPr>
        </p:nvSpPr>
        <p:spPr/>
        <p:txBody>
          <a:bodyPr/>
          <a:lstStyle/>
          <a:p>
            <a:r>
              <a:rPr lang="en-US"/>
              <a:t>i2a EHS Call                                                   15 October 2019</a:t>
            </a:r>
            <a:endParaRPr lang="en-US" dirty="0"/>
          </a:p>
        </p:txBody>
      </p:sp>
    </p:spTree>
    <p:extLst>
      <p:ext uri="{BB962C8B-B14F-4D97-AF65-F5344CB8AC3E}">
        <p14:creationId xmlns:p14="http://schemas.microsoft.com/office/powerpoint/2010/main" val="2508889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2E8C8-AAD5-4785-865F-A8748628FD1C}"/>
              </a:ext>
            </a:extLst>
          </p:cNvPr>
          <p:cNvSpPr>
            <a:spLocks noGrp="1"/>
          </p:cNvSpPr>
          <p:nvPr>
            <p:ph type="title"/>
          </p:nvPr>
        </p:nvSpPr>
        <p:spPr>
          <a:xfrm>
            <a:off x="628650" y="365127"/>
            <a:ext cx="7886700" cy="543594"/>
          </a:xfrm>
        </p:spPr>
        <p:txBody>
          <a:bodyPr>
            <a:normAutofit fontScale="90000"/>
          </a:bodyPr>
          <a:lstStyle/>
          <a:p>
            <a:pPr algn="ctr"/>
            <a:r>
              <a:rPr lang="en-US" dirty="0"/>
              <a:t>Minutes</a:t>
            </a:r>
            <a:endParaRPr lang="fr-FR" dirty="0"/>
          </a:p>
        </p:txBody>
      </p:sp>
      <p:sp>
        <p:nvSpPr>
          <p:cNvPr id="3" name="Content Placeholder 2">
            <a:extLst>
              <a:ext uri="{FF2B5EF4-FFF2-40B4-BE49-F238E27FC236}">
                <a16:creationId xmlns:a16="http://schemas.microsoft.com/office/drawing/2014/main" id="{5FF27AE4-E8E1-4674-AB5A-F5E0DF025590}"/>
              </a:ext>
            </a:extLst>
          </p:cNvPr>
          <p:cNvSpPr>
            <a:spLocks noGrp="1"/>
          </p:cNvSpPr>
          <p:nvPr>
            <p:ph sz="half" idx="1"/>
          </p:nvPr>
        </p:nvSpPr>
        <p:spPr>
          <a:xfrm>
            <a:off x="628650" y="1447217"/>
            <a:ext cx="8390896" cy="5396719"/>
          </a:xfrm>
        </p:spPr>
        <p:txBody>
          <a:bodyPr>
            <a:normAutofit/>
          </a:bodyPr>
          <a:lstStyle/>
          <a:p>
            <a:pPr marL="0" indent="0">
              <a:buNone/>
            </a:pPr>
            <a:r>
              <a:rPr lang="en-US" sz="2400" dirty="0"/>
              <a:t>The discussion continued with an exchange on the advantages and disadvantages of measuring Sb total or Sb total and Sb species</a:t>
            </a:r>
          </a:p>
          <a:p>
            <a:pPr marL="0" indent="0">
              <a:buNone/>
            </a:pPr>
            <a:endParaRPr lang="en-US" sz="2000" dirty="0"/>
          </a:p>
          <a:p>
            <a:pPr lvl="1"/>
            <a:r>
              <a:rPr lang="en-US" sz="2000" dirty="0"/>
              <a:t>It is anticipated that conversion of Sb(V) to Sb(III) and/or methylation of Sb compounds may occur after exposure and before analysis</a:t>
            </a:r>
            <a:r>
              <a:rPr lang="fr-FR" sz="2000" dirty="0"/>
              <a:t>.</a:t>
            </a:r>
          </a:p>
          <a:p>
            <a:pPr lvl="1"/>
            <a:endParaRPr lang="fr-FR" sz="2000" dirty="0"/>
          </a:p>
          <a:p>
            <a:pPr lvl="1"/>
            <a:r>
              <a:rPr lang="en-US" sz="2000" dirty="0"/>
              <a:t>Assessment of conversion can provide very valuable information.</a:t>
            </a:r>
          </a:p>
          <a:p>
            <a:pPr lvl="1"/>
            <a:endParaRPr lang="fr-FR" sz="2000" dirty="0"/>
          </a:p>
          <a:p>
            <a:pPr lvl="1"/>
            <a:r>
              <a:rPr lang="en-US" sz="2000" dirty="0"/>
              <a:t>Blood and urine Sb measurements taken from exposed workers may have established the analytical techniques for assessing conversion.</a:t>
            </a:r>
            <a:endParaRPr lang="fr-FR" sz="2000" dirty="0"/>
          </a:p>
          <a:p>
            <a:pPr lvl="1"/>
            <a:endParaRPr lang="fr-FR" sz="1800" dirty="0"/>
          </a:p>
          <a:p>
            <a:pPr lvl="1"/>
            <a:endParaRPr lang="fr-FR" sz="1800" dirty="0"/>
          </a:p>
          <a:p>
            <a:pPr lvl="1"/>
            <a:endParaRPr lang="fr-FR" sz="1800" dirty="0"/>
          </a:p>
          <a:p>
            <a:endParaRPr lang="fr-FR" dirty="0"/>
          </a:p>
        </p:txBody>
      </p:sp>
      <p:sp>
        <p:nvSpPr>
          <p:cNvPr id="4" name="Slide Number Placeholder 3">
            <a:extLst>
              <a:ext uri="{FF2B5EF4-FFF2-40B4-BE49-F238E27FC236}">
                <a16:creationId xmlns:a16="http://schemas.microsoft.com/office/drawing/2014/main" id="{4F81EA4C-A073-42AB-AA6F-3B84AE4AC063}"/>
              </a:ext>
            </a:extLst>
          </p:cNvPr>
          <p:cNvSpPr>
            <a:spLocks noGrp="1"/>
          </p:cNvSpPr>
          <p:nvPr>
            <p:ph type="sldNum" sz="quarter" idx="12"/>
          </p:nvPr>
        </p:nvSpPr>
        <p:spPr/>
        <p:txBody>
          <a:bodyPr/>
          <a:lstStyle/>
          <a:p>
            <a:fld id="{EF70D123-9DC6-4163-8D18-78791503709C}" type="slidenum">
              <a:rPr lang="en-US" smtClean="0"/>
              <a:pPr/>
              <a:t>30</a:t>
            </a:fld>
            <a:endParaRPr lang="en-US"/>
          </a:p>
        </p:txBody>
      </p:sp>
      <p:sp>
        <p:nvSpPr>
          <p:cNvPr id="5" name="Footer Placeholder 4">
            <a:extLst>
              <a:ext uri="{FF2B5EF4-FFF2-40B4-BE49-F238E27FC236}">
                <a16:creationId xmlns:a16="http://schemas.microsoft.com/office/drawing/2014/main" id="{5A5BB4D5-8A55-4008-80C8-55DA5F9AB5F3}"/>
              </a:ext>
            </a:extLst>
          </p:cNvPr>
          <p:cNvSpPr>
            <a:spLocks noGrp="1"/>
          </p:cNvSpPr>
          <p:nvPr>
            <p:ph type="ftr" sz="quarter" idx="11"/>
          </p:nvPr>
        </p:nvSpPr>
        <p:spPr/>
        <p:txBody>
          <a:bodyPr/>
          <a:lstStyle/>
          <a:p>
            <a:r>
              <a:rPr lang="en-US"/>
              <a:t>i2a EHS Call                                                   15 October 2019</a:t>
            </a:r>
            <a:endParaRPr lang="en-US" dirty="0"/>
          </a:p>
        </p:txBody>
      </p:sp>
    </p:spTree>
    <p:extLst>
      <p:ext uri="{BB962C8B-B14F-4D97-AF65-F5344CB8AC3E}">
        <p14:creationId xmlns:p14="http://schemas.microsoft.com/office/powerpoint/2010/main" val="10506388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2E8C8-AAD5-4785-865F-A8748628FD1C}"/>
              </a:ext>
            </a:extLst>
          </p:cNvPr>
          <p:cNvSpPr>
            <a:spLocks noGrp="1"/>
          </p:cNvSpPr>
          <p:nvPr>
            <p:ph type="title"/>
          </p:nvPr>
        </p:nvSpPr>
        <p:spPr>
          <a:xfrm>
            <a:off x="628650" y="365127"/>
            <a:ext cx="7886700" cy="543594"/>
          </a:xfrm>
        </p:spPr>
        <p:txBody>
          <a:bodyPr>
            <a:normAutofit fontScale="90000"/>
          </a:bodyPr>
          <a:lstStyle/>
          <a:p>
            <a:pPr algn="ctr"/>
            <a:r>
              <a:rPr lang="en-US" dirty="0"/>
              <a:t>Minutes</a:t>
            </a:r>
            <a:endParaRPr lang="fr-FR" dirty="0"/>
          </a:p>
        </p:txBody>
      </p:sp>
      <p:sp>
        <p:nvSpPr>
          <p:cNvPr id="3" name="Content Placeholder 2">
            <a:extLst>
              <a:ext uri="{FF2B5EF4-FFF2-40B4-BE49-F238E27FC236}">
                <a16:creationId xmlns:a16="http://schemas.microsoft.com/office/drawing/2014/main" id="{5FF27AE4-E8E1-4674-AB5A-F5E0DF025590}"/>
              </a:ext>
            </a:extLst>
          </p:cNvPr>
          <p:cNvSpPr>
            <a:spLocks noGrp="1"/>
          </p:cNvSpPr>
          <p:nvPr>
            <p:ph sz="half" idx="1"/>
          </p:nvPr>
        </p:nvSpPr>
        <p:spPr>
          <a:xfrm>
            <a:off x="645600" y="1096153"/>
            <a:ext cx="8147248" cy="5396719"/>
          </a:xfrm>
        </p:spPr>
        <p:txBody>
          <a:bodyPr>
            <a:normAutofit/>
          </a:bodyPr>
          <a:lstStyle/>
          <a:p>
            <a:pPr lvl="1"/>
            <a:r>
              <a:rPr lang="fr-FR" sz="2000" dirty="0"/>
              <a:t>XRD </a:t>
            </a:r>
            <a:r>
              <a:rPr lang="fr-FR" sz="2000" dirty="0" err="1"/>
              <a:t>analysis</a:t>
            </a:r>
            <a:r>
              <a:rPr lang="fr-FR" sz="2000" dirty="0"/>
              <a:t> </a:t>
            </a:r>
            <a:r>
              <a:rPr lang="fr-FR" sz="2000" dirty="0" err="1"/>
              <a:t>from</a:t>
            </a:r>
            <a:r>
              <a:rPr lang="fr-FR" sz="2000" dirty="0"/>
              <a:t> </a:t>
            </a:r>
            <a:r>
              <a:rPr lang="fr-FR" sz="2000" dirty="0" err="1"/>
              <a:t>human</a:t>
            </a:r>
            <a:r>
              <a:rPr lang="fr-FR" sz="2000" dirty="0"/>
              <a:t> </a:t>
            </a:r>
            <a:r>
              <a:rPr lang="fr-FR" sz="2000" dirty="0" err="1"/>
              <a:t>blood</a:t>
            </a:r>
            <a:r>
              <a:rPr lang="fr-FR" sz="2000" dirty="0"/>
              <a:t> </a:t>
            </a:r>
            <a:r>
              <a:rPr lang="fr-FR" sz="2000" dirty="0" err="1"/>
              <a:t>samples</a:t>
            </a:r>
            <a:r>
              <a:rPr lang="fr-FR" sz="2000" dirty="0"/>
              <a:t> </a:t>
            </a:r>
            <a:r>
              <a:rPr lang="fr-FR" sz="2000" dirty="0" err="1"/>
              <a:t>from</a:t>
            </a:r>
            <a:r>
              <a:rPr lang="fr-FR" sz="2000" dirty="0"/>
              <a:t> site </a:t>
            </a:r>
            <a:r>
              <a:rPr lang="fr-FR" sz="2000" dirty="0" err="1"/>
              <a:t>workers</a:t>
            </a:r>
            <a:r>
              <a:rPr lang="fr-FR" sz="2000" dirty="0"/>
              <a:t> </a:t>
            </a:r>
            <a:r>
              <a:rPr lang="fr-FR" sz="2000" dirty="0" err="1"/>
              <a:t>was</a:t>
            </a:r>
            <a:r>
              <a:rPr lang="fr-FR" sz="2000" dirty="0"/>
              <a:t> </a:t>
            </a:r>
            <a:r>
              <a:rPr lang="fr-FR" sz="2000" dirty="0" err="1"/>
              <a:t>suggested</a:t>
            </a:r>
            <a:r>
              <a:rPr lang="fr-FR" sz="2000" dirty="0"/>
              <a:t> to </a:t>
            </a:r>
            <a:r>
              <a:rPr lang="fr-FR" sz="2000" dirty="0" err="1"/>
              <a:t>be</a:t>
            </a:r>
            <a:r>
              <a:rPr lang="fr-FR" sz="2000" dirty="0"/>
              <a:t>  </a:t>
            </a:r>
            <a:r>
              <a:rPr lang="fr-FR" sz="2000" dirty="0" err="1"/>
              <a:t>shared</a:t>
            </a:r>
            <a:r>
              <a:rPr lang="fr-FR" sz="2000" dirty="0"/>
              <a:t> to </a:t>
            </a:r>
            <a:r>
              <a:rPr lang="fr-FR" sz="2000" dirty="0" err="1"/>
              <a:t>determine</a:t>
            </a:r>
            <a:r>
              <a:rPr lang="fr-FR" sz="2000" dirty="0"/>
              <a:t> a </a:t>
            </a:r>
            <a:r>
              <a:rPr lang="fr-FR" sz="2000" dirty="0" err="1"/>
              <a:t>potential</a:t>
            </a:r>
            <a:r>
              <a:rPr lang="fr-FR" sz="2000" dirty="0"/>
              <a:t> </a:t>
            </a:r>
            <a:r>
              <a:rPr lang="fr-FR" sz="2000" dirty="0" err="1"/>
              <a:t>added</a:t>
            </a:r>
            <a:r>
              <a:rPr lang="fr-FR" sz="2000" dirty="0"/>
              <a:t> value to </a:t>
            </a:r>
            <a:r>
              <a:rPr lang="fr-FR" sz="2000" dirty="0" err="1"/>
              <a:t>measure</a:t>
            </a:r>
            <a:r>
              <a:rPr lang="fr-FR" sz="2000" dirty="0"/>
              <a:t> the </a:t>
            </a:r>
            <a:r>
              <a:rPr lang="fr-FR" sz="2000" dirty="0" err="1"/>
              <a:t>species</a:t>
            </a:r>
            <a:r>
              <a:rPr lang="fr-FR" sz="2000" dirty="0"/>
              <a:t>. </a:t>
            </a:r>
            <a:r>
              <a:rPr lang="fr-FR" sz="2000" dirty="0" err="1"/>
              <a:t>However</a:t>
            </a:r>
            <a:r>
              <a:rPr lang="fr-FR" sz="2000" dirty="0"/>
              <a:t>, </a:t>
            </a:r>
            <a:r>
              <a:rPr lang="fr-FR" sz="2000" dirty="0" err="1"/>
              <a:t>this</a:t>
            </a:r>
            <a:r>
              <a:rPr lang="fr-FR" sz="2000" dirty="0"/>
              <a:t> suggestion </a:t>
            </a:r>
            <a:r>
              <a:rPr lang="fr-FR" sz="2000" dirty="0" err="1"/>
              <a:t>was</a:t>
            </a:r>
            <a:r>
              <a:rPr lang="fr-FR" sz="2000" dirty="0"/>
              <a:t> not </a:t>
            </a:r>
            <a:r>
              <a:rPr lang="fr-FR" sz="2000" dirty="0" err="1"/>
              <a:t>retained</a:t>
            </a:r>
            <a:r>
              <a:rPr lang="fr-FR" sz="2000" dirty="0"/>
              <a:t> as XRD and HPLC-ICP </a:t>
            </a:r>
            <a:r>
              <a:rPr lang="fr-FR" sz="2000" dirty="0" err="1"/>
              <a:t>methods</a:t>
            </a:r>
            <a:r>
              <a:rPr lang="fr-FR" sz="2000" dirty="0"/>
              <a:t> are not comparable. The XRD </a:t>
            </a:r>
            <a:r>
              <a:rPr lang="fr-FR" sz="2000" dirty="0" err="1"/>
              <a:t>method</a:t>
            </a:r>
            <a:r>
              <a:rPr lang="fr-FR" sz="2000" dirty="0"/>
              <a:t> </a:t>
            </a:r>
            <a:r>
              <a:rPr lang="fr-FR" sz="2000" dirty="0" err="1"/>
              <a:t>is</a:t>
            </a:r>
            <a:r>
              <a:rPr lang="fr-FR" sz="2000" dirty="0"/>
              <a:t> </a:t>
            </a:r>
            <a:r>
              <a:rPr lang="fr-FR" sz="2000" dirty="0" err="1"/>
              <a:t>suitable</a:t>
            </a:r>
            <a:r>
              <a:rPr lang="fr-FR" sz="2000" dirty="0"/>
              <a:t> for </a:t>
            </a:r>
            <a:r>
              <a:rPr lang="fr-FR" sz="2000" dirty="0" err="1"/>
              <a:t>solid</a:t>
            </a:r>
            <a:r>
              <a:rPr lang="fr-FR" sz="2000" dirty="0"/>
              <a:t> crystalline </a:t>
            </a:r>
            <a:r>
              <a:rPr lang="fr-FR" sz="2000" dirty="0" err="1"/>
              <a:t>samples</a:t>
            </a:r>
            <a:r>
              <a:rPr lang="fr-FR" sz="2000" dirty="0"/>
              <a:t>   and not for </a:t>
            </a:r>
            <a:r>
              <a:rPr lang="fr-FR" sz="2000" dirty="0" err="1"/>
              <a:t>biological</a:t>
            </a:r>
            <a:r>
              <a:rPr lang="fr-FR" sz="2000" dirty="0"/>
              <a:t> </a:t>
            </a:r>
            <a:r>
              <a:rPr lang="fr-FR" sz="2000" dirty="0" err="1"/>
              <a:t>samples</a:t>
            </a:r>
            <a:r>
              <a:rPr lang="fr-FR" sz="2000" dirty="0"/>
              <a:t>. </a:t>
            </a:r>
          </a:p>
          <a:p>
            <a:pPr lvl="1"/>
            <a:endParaRPr lang="fr-FR" sz="2000" dirty="0"/>
          </a:p>
          <a:p>
            <a:pPr lvl="1"/>
            <a:r>
              <a:rPr lang="fr-FR" sz="2000" dirty="0"/>
              <a:t>The pH </a:t>
            </a:r>
            <a:r>
              <a:rPr lang="fr-FR" sz="2000" dirty="0" err="1"/>
              <a:t>evolution</a:t>
            </a:r>
            <a:r>
              <a:rPr lang="fr-FR" sz="2000" dirty="0"/>
              <a:t>  </a:t>
            </a:r>
            <a:r>
              <a:rPr lang="fr-FR" sz="2000" dirty="0" err="1"/>
              <a:t>between</a:t>
            </a:r>
            <a:r>
              <a:rPr lang="fr-FR" sz="2000" dirty="0"/>
              <a:t> absorption and </a:t>
            </a:r>
            <a:r>
              <a:rPr lang="fr-FR" sz="2000" dirty="0" err="1"/>
              <a:t>measurment</a:t>
            </a:r>
            <a:r>
              <a:rPr lang="fr-FR" sz="2000" dirty="0"/>
              <a:t> can </a:t>
            </a:r>
            <a:r>
              <a:rPr lang="fr-FR" sz="2000" dirty="0" err="1"/>
              <a:t>also</a:t>
            </a:r>
            <a:r>
              <a:rPr lang="fr-FR" sz="2000" dirty="0"/>
              <a:t>  affect the conversion of the compounds’ </a:t>
            </a:r>
            <a:r>
              <a:rPr lang="fr-FR" sz="2000" dirty="0" err="1"/>
              <a:t>valance</a:t>
            </a:r>
            <a:r>
              <a:rPr lang="fr-FR" sz="2000" dirty="0"/>
              <a:t>, </a:t>
            </a:r>
            <a:r>
              <a:rPr lang="fr-FR" sz="2000" dirty="0" err="1"/>
              <a:t>especially</a:t>
            </a:r>
            <a:r>
              <a:rPr lang="fr-FR" sz="2000" dirty="0"/>
              <a:t> for the </a:t>
            </a:r>
            <a:r>
              <a:rPr lang="fr-FR" sz="2000" dirty="0" err="1"/>
              <a:t>chloride</a:t>
            </a:r>
            <a:r>
              <a:rPr lang="fr-FR" sz="2000" dirty="0"/>
              <a:t> compounds.</a:t>
            </a:r>
          </a:p>
          <a:p>
            <a:pPr lvl="1"/>
            <a:endParaRPr lang="fr-FR" sz="2000" dirty="0"/>
          </a:p>
          <a:p>
            <a:pPr lvl="1"/>
            <a:r>
              <a:rPr lang="fr-FR" sz="2000" dirty="0"/>
              <a:t>The </a:t>
            </a:r>
            <a:r>
              <a:rPr lang="fr-FR" sz="2000" dirty="0" err="1"/>
              <a:t>method</a:t>
            </a:r>
            <a:r>
              <a:rPr lang="fr-FR" sz="2000" dirty="0"/>
              <a:t> to </a:t>
            </a:r>
            <a:r>
              <a:rPr lang="fr-FR" sz="2000" dirty="0" err="1"/>
              <a:t>measure</a:t>
            </a:r>
            <a:r>
              <a:rPr lang="fr-FR" sz="2000" dirty="0"/>
              <a:t> Sb </a:t>
            </a:r>
            <a:r>
              <a:rPr lang="fr-FR" sz="2000" dirty="0" err="1"/>
              <a:t>needs</a:t>
            </a:r>
            <a:r>
              <a:rPr lang="fr-FR" sz="2000" dirty="0"/>
              <a:t> to </a:t>
            </a:r>
            <a:r>
              <a:rPr lang="fr-FR" sz="2000" dirty="0" err="1"/>
              <a:t>be</a:t>
            </a:r>
            <a:r>
              <a:rPr lang="fr-FR" sz="2000" dirty="0"/>
              <a:t> </a:t>
            </a:r>
            <a:r>
              <a:rPr lang="fr-FR" sz="2000" dirty="0" err="1"/>
              <a:t>clarified</a:t>
            </a:r>
            <a:r>
              <a:rPr lang="fr-FR" sz="2000" dirty="0"/>
              <a:t>. </a:t>
            </a:r>
            <a:r>
              <a:rPr lang="fr-FR" sz="2000" b="1" dirty="0">
                <a:solidFill>
                  <a:srgbClr val="FF0000"/>
                </a:solidFill>
                <a:latin typeface="Arial" panose="020B0604020202020204" pitchFamily="34" charset="0"/>
                <a:cs typeface="Arial" panose="020B0604020202020204" pitchFamily="34" charset="0"/>
              </a:rPr>
              <a:t>→ </a:t>
            </a:r>
            <a:r>
              <a:rPr lang="fr-FR" sz="2000" b="1" dirty="0">
                <a:solidFill>
                  <a:srgbClr val="FF0000"/>
                </a:solidFill>
              </a:rPr>
              <a:t>i2a to </a:t>
            </a:r>
            <a:r>
              <a:rPr lang="fr-FR" sz="2000" b="1" dirty="0" err="1">
                <a:solidFill>
                  <a:srgbClr val="FF0000"/>
                </a:solidFill>
              </a:rPr>
              <a:t>ask</a:t>
            </a:r>
            <a:r>
              <a:rPr lang="fr-FR" sz="2000" b="1" dirty="0">
                <a:solidFill>
                  <a:srgbClr val="FF0000"/>
                </a:solidFill>
              </a:rPr>
              <a:t>  </a:t>
            </a:r>
            <a:r>
              <a:rPr lang="fr-FR" sz="2000" b="1" dirty="0" err="1">
                <a:solidFill>
                  <a:srgbClr val="FF0000"/>
                </a:solidFill>
              </a:rPr>
              <a:t>detailed</a:t>
            </a:r>
            <a:r>
              <a:rPr lang="fr-FR" sz="2000" b="1" dirty="0">
                <a:solidFill>
                  <a:srgbClr val="FF0000"/>
                </a:solidFill>
              </a:rPr>
              <a:t> </a:t>
            </a:r>
            <a:r>
              <a:rPr lang="fr-FR" sz="2000" b="1" dirty="0" err="1">
                <a:solidFill>
                  <a:srgbClr val="FF0000"/>
                </a:solidFill>
              </a:rPr>
              <a:t>method</a:t>
            </a:r>
            <a:r>
              <a:rPr lang="fr-FR" sz="2000" b="1" dirty="0">
                <a:solidFill>
                  <a:srgbClr val="FF0000"/>
                </a:solidFill>
              </a:rPr>
              <a:t> and </a:t>
            </a:r>
            <a:r>
              <a:rPr lang="fr-FR" sz="2000" b="1" dirty="0" err="1">
                <a:solidFill>
                  <a:srgbClr val="FF0000"/>
                </a:solidFill>
              </a:rPr>
              <a:t>quote</a:t>
            </a:r>
            <a:r>
              <a:rPr lang="fr-FR" sz="2000" b="1" dirty="0">
                <a:solidFill>
                  <a:srgbClr val="FF0000"/>
                </a:solidFill>
              </a:rPr>
              <a:t> </a:t>
            </a:r>
            <a:r>
              <a:rPr lang="fr-FR" sz="2000" b="1" dirty="0" err="1">
                <a:solidFill>
                  <a:srgbClr val="FF0000"/>
                </a:solidFill>
              </a:rPr>
              <a:t>from</a:t>
            </a:r>
            <a:r>
              <a:rPr lang="fr-FR" sz="2000" b="1" dirty="0">
                <a:solidFill>
                  <a:srgbClr val="FF0000"/>
                </a:solidFill>
              </a:rPr>
              <a:t> </a:t>
            </a:r>
            <a:r>
              <a:rPr lang="fr-FR" sz="2000" b="1" dirty="0" err="1">
                <a:solidFill>
                  <a:srgbClr val="FF0000"/>
                </a:solidFill>
              </a:rPr>
              <a:t>Covance</a:t>
            </a:r>
            <a:r>
              <a:rPr lang="fr-FR" sz="2000" b="1" dirty="0">
                <a:solidFill>
                  <a:srgbClr val="FF0000"/>
                </a:solidFill>
              </a:rPr>
              <a:t> to </a:t>
            </a:r>
            <a:r>
              <a:rPr lang="fr-FR" sz="2000" b="1" dirty="0" err="1">
                <a:solidFill>
                  <a:srgbClr val="FF0000"/>
                </a:solidFill>
              </a:rPr>
              <a:t>measure</a:t>
            </a:r>
            <a:r>
              <a:rPr lang="fr-FR" sz="2000" b="1" dirty="0">
                <a:solidFill>
                  <a:srgbClr val="FF0000"/>
                </a:solidFill>
              </a:rPr>
              <a:t> the Sb Total </a:t>
            </a:r>
            <a:r>
              <a:rPr lang="fr-FR" sz="2000" b="1" dirty="0" err="1">
                <a:solidFill>
                  <a:srgbClr val="FF0000"/>
                </a:solidFill>
              </a:rPr>
              <a:t>before</a:t>
            </a:r>
            <a:r>
              <a:rPr lang="fr-FR" sz="2000" b="1" dirty="0">
                <a:solidFill>
                  <a:srgbClr val="FF0000"/>
                </a:solidFill>
              </a:rPr>
              <a:t> final </a:t>
            </a:r>
            <a:r>
              <a:rPr lang="fr-FR" sz="2000" b="1" dirty="0" err="1">
                <a:solidFill>
                  <a:srgbClr val="FF0000"/>
                </a:solidFill>
              </a:rPr>
              <a:t>decison</a:t>
            </a:r>
            <a:endParaRPr lang="fr-FR" sz="2000" b="1" dirty="0">
              <a:solidFill>
                <a:srgbClr val="FF0000"/>
              </a:solidFill>
            </a:endParaRPr>
          </a:p>
          <a:p>
            <a:pPr marL="457200" lvl="1" indent="0">
              <a:buNone/>
            </a:pPr>
            <a:endParaRPr lang="fr-FR" sz="2000" b="1" dirty="0">
              <a:solidFill>
                <a:srgbClr val="FF0000"/>
              </a:solidFill>
            </a:endParaRPr>
          </a:p>
          <a:p>
            <a:pPr marL="457200" lvl="1" indent="0">
              <a:buNone/>
            </a:pPr>
            <a:endParaRPr lang="fr-FR" sz="2000" dirty="0"/>
          </a:p>
          <a:p>
            <a:pPr lvl="1"/>
            <a:endParaRPr lang="fr-FR" sz="2000" dirty="0"/>
          </a:p>
          <a:p>
            <a:pPr lvl="1"/>
            <a:endParaRPr lang="fr-FR" sz="2000" dirty="0"/>
          </a:p>
          <a:p>
            <a:pPr lvl="1"/>
            <a:endParaRPr lang="fr-FR" sz="2000" dirty="0"/>
          </a:p>
          <a:p>
            <a:endParaRPr lang="fr-FR" sz="2000" dirty="0"/>
          </a:p>
        </p:txBody>
      </p:sp>
      <p:sp>
        <p:nvSpPr>
          <p:cNvPr id="4" name="Slide Number Placeholder 3">
            <a:extLst>
              <a:ext uri="{FF2B5EF4-FFF2-40B4-BE49-F238E27FC236}">
                <a16:creationId xmlns:a16="http://schemas.microsoft.com/office/drawing/2014/main" id="{4F81EA4C-A073-42AB-AA6F-3B84AE4AC063}"/>
              </a:ext>
            </a:extLst>
          </p:cNvPr>
          <p:cNvSpPr>
            <a:spLocks noGrp="1"/>
          </p:cNvSpPr>
          <p:nvPr>
            <p:ph type="sldNum" sz="quarter" idx="12"/>
          </p:nvPr>
        </p:nvSpPr>
        <p:spPr/>
        <p:txBody>
          <a:bodyPr/>
          <a:lstStyle/>
          <a:p>
            <a:fld id="{EF70D123-9DC6-4163-8D18-78791503709C}" type="slidenum">
              <a:rPr lang="en-US" smtClean="0"/>
              <a:pPr/>
              <a:t>31</a:t>
            </a:fld>
            <a:endParaRPr lang="en-US"/>
          </a:p>
        </p:txBody>
      </p:sp>
      <p:sp>
        <p:nvSpPr>
          <p:cNvPr id="5" name="Footer Placeholder 4">
            <a:extLst>
              <a:ext uri="{FF2B5EF4-FFF2-40B4-BE49-F238E27FC236}">
                <a16:creationId xmlns:a16="http://schemas.microsoft.com/office/drawing/2014/main" id="{5A5BB4D5-8A55-4008-80C8-55DA5F9AB5F3}"/>
              </a:ext>
            </a:extLst>
          </p:cNvPr>
          <p:cNvSpPr>
            <a:spLocks noGrp="1"/>
          </p:cNvSpPr>
          <p:nvPr>
            <p:ph type="ftr" sz="quarter" idx="11"/>
          </p:nvPr>
        </p:nvSpPr>
        <p:spPr/>
        <p:txBody>
          <a:bodyPr/>
          <a:lstStyle/>
          <a:p>
            <a:r>
              <a:rPr lang="en-US"/>
              <a:t>i2a EHS Call                                                   15 October 2019</a:t>
            </a:r>
            <a:endParaRPr lang="en-US" dirty="0"/>
          </a:p>
        </p:txBody>
      </p:sp>
    </p:spTree>
    <p:extLst>
      <p:ext uri="{BB962C8B-B14F-4D97-AF65-F5344CB8AC3E}">
        <p14:creationId xmlns:p14="http://schemas.microsoft.com/office/powerpoint/2010/main" val="27255161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2E8C8-AAD5-4785-865F-A8748628FD1C}"/>
              </a:ext>
            </a:extLst>
          </p:cNvPr>
          <p:cNvSpPr>
            <a:spLocks noGrp="1"/>
          </p:cNvSpPr>
          <p:nvPr>
            <p:ph type="title"/>
          </p:nvPr>
        </p:nvSpPr>
        <p:spPr>
          <a:xfrm>
            <a:off x="628650" y="365127"/>
            <a:ext cx="7886700" cy="543594"/>
          </a:xfrm>
        </p:spPr>
        <p:txBody>
          <a:bodyPr>
            <a:normAutofit fontScale="90000"/>
          </a:bodyPr>
          <a:lstStyle/>
          <a:p>
            <a:pPr algn="ctr"/>
            <a:r>
              <a:rPr lang="en-US" dirty="0"/>
              <a:t>Minutes</a:t>
            </a:r>
            <a:endParaRPr lang="fr-FR" dirty="0"/>
          </a:p>
        </p:txBody>
      </p:sp>
      <p:sp>
        <p:nvSpPr>
          <p:cNvPr id="3" name="Content Placeholder 2">
            <a:extLst>
              <a:ext uri="{FF2B5EF4-FFF2-40B4-BE49-F238E27FC236}">
                <a16:creationId xmlns:a16="http://schemas.microsoft.com/office/drawing/2014/main" id="{5FF27AE4-E8E1-4674-AB5A-F5E0DF025590}"/>
              </a:ext>
            </a:extLst>
          </p:cNvPr>
          <p:cNvSpPr>
            <a:spLocks noGrp="1"/>
          </p:cNvSpPr>
          <p:nvPr>
            <p:ph sz="half" idx="1"/>
          </p:nvPr>
        </p:nvSpPr>
        <p:spPr>
          <a:xfrm>
            <a:off x="837352" y="1860837"/>
            <a:ext cx="8147248" cy="4277063"/>
          </a:xfrm>
        </p:spPr>
        <p:txBody>
          <a:bodyPr>
            <a:normAutofit/>
          </a:bodyPr>
          <a:lstStyle/>
          <a:p>
            <a:pPr marL="0" indent="0">
              <a:buNone/>
            </a:pPr>
            <a:r>
              <a:rPr lang="fr-FR" sz="2400" dirty="0"/>
              <a:t>The </a:t>
            </a:r>
            <a:r>
              <a:rPr lang="fr-FR" sz="2400" dirty="0" err="1"/>
              <a:t>other</a:t>
            </a:r>
            <a:r>
              <a:rPr lang="fr-FR" sz="2400" dirty="0"/>
              <a:t> i2a EHS topics </a:t>
            </a:r>
            <a:r>
              <a:rPr lang="fr-FR" sz="2400" dirty="0" err="1"/>
              <a:t>were</a:t>
            </a:r>
            <a:r>
              <a:rPr lang="fr-FR" sz="2400" dirty="0"/>
              <a:t> </a:t>
            </a:r>
            <a:r>
              <a:rPr lang="fr-FR" sz="2400" dirty="0" err="1"/>
              <a:t>presented</a:t>
            </a:r>
            <a:r>
              <a:rPr lang="fr-FR" sz="2400" dirty="0"/>
              <a:t> for information </a:t>
            </a:r>
            <a:r>
              <a:rPr lang="fr-FR" sz="2400" dirty="0" err="1"/>
              <a:t>with</a:t>
            </a:r>
            <a:r>
              <a:rPr lang="fr-FR" sz="2400" dirty="0"/>
              <a:t> confirmation of the date of the </a:t>
            </a:r>
            <a:r>
              <a:rPr lang="fr-FR" sz="2400" dirty="0" err="1"/>
              <a:t>next</a:t>
            </a:r>
            <a:r>
              <a:rPr lang="fr-FR" sz="2400" dirty="0"/>
              <a:t> EHS call;</a:t>
            </a:r>
          </a:p>
          <a:p>
            <a:pPr marL="0" indent="0">
              <a:buNone/>
            </a:pPr>
            <a:endParaRPr lang="fr-FR" sz="2400" dirty="0"/>
          </a:p>
          <a:p>
            <a:pPr marL="0" indent="0">
              <a:buNone/>
            </a:pPr>
            <a:r>
              <a:rPr lang="fr-FR" sz="2400" dirty="0"/>
              <a:t>Update of the i2a actions </a:t>
            </a:r>
            <a:r>
              <a:rPr lang="fr-FR" sz="2400" dirty="0" err="1"/>
              <a:t>will</a:t>
            </a:r>
            <a:r>
              <a:rPr lang="fr-FR" sz="2400" dirty="0"/>
              <a:t> </a:t>
            </a:r>
            <a:r>
              <a:rPr lang="fr-FR" sz="2400" dirty="0" err="1"/>
              <a:t>be</a:t>
            </a:r>
            <a:r>
              <a:rPr lang="fr-FR" sz="2400" dirty="0"/>
              <a:t> </a:t>
            </a:r>
            <a:r>
              <a:rPr lang="fr-FR" sz="2400" dirty="0" err="1"/>
              <a:t>circulated</a:t>
            </a:r>
            <a:r>
              <a:rPr lang="fr-FR" sz="2400" dirty="0"/>
              <a:t> to the EHS group in the </a:t>
            </a:r>
            <a:r>
              <a:rPr lang="fr-FR" sz="2400" dirty="0" err="1"/>
              <a:t>meantime</a:t>
            </a:r>
            <a:r>
              <a:rPr lang="fr-FR" sz="2400" dirty="0"/>
              <a:t>. </a:t>
            </a:r>
          </a:p>
          <a:p>
            <a:pPr lvl="1"/>
            <a:endParaRPr lang="fr-FR" sz="2000" dirty="0"/>
          </a:p>
          <a:p>
            <a:pPr lvl="1"/>
            <a:endParaRPr lang="fr-FR" sz="2000" b="1" dirty="0">
              <a:solidFill>
                <a:srgbClr val="FF0000"/>
              </a:solidFill>
            </a:endParaRPr>
          </a:p>
          <a:p>
            <a:pPr marL="457200" lvl="1" indent="0">
              <a:buNone/>
            </a:pPr>
            <a:endParaRPr lang="fr-FR" sz="2000" dirty="0"/>
          </a:p>
          <a:p>
            <a:pPr lvl="1"/>
            <a:endParaRPr lang="fr-FR" sz="2000" dirty="0"/>
          </a:p>
          <a:p>
            <a:pPr lvl="1"/>
            <a:endParaRPr lang="fr-FR" sz="2000" dirty="0"/>
          </a:p>
          <a:p>
            <a:pPr lvl="1"/>
            <a:endParaRPr lang="fr-FR" sz="2000" dirty="0"/>
          </a:p>
          <a:p>
            <a:endParaRPr lang="fr-FR" sz="2000" dirty="0"/>
          </a:p>
        </p:txBody>
      </p:sp>
      <p:sp>
        <p:nvSpPr>
          <p:cNvPr id="4" name="Slide Number Placeholder 3">
            <a:extLst>
              <a:ext uri="{FF2B5EF4-FFF2-40B4-BE49-F238E27FC236}">
                <a16:creationId xmlns:a16="http://schemas.microsoft.com/office/drawing/2014/main" id="{4F81EA4C-A073-42AB-AA6F-3B84AE4AC063}"/>
              </a:ext>
            </a:extLst>
          </p:cNvPr>
          <p:cNvSpPr>
            <a:spLocks noGrp="1"/>
          </p:cNvSpPr>
          <p:nvPr>
            <p:ph type="sldNum" sz="quarter" idx="12"/>
          </p:nvPr>
        </p:nvSpPr>
        <p:spPr/>
        <p:txBody>
          <a:bodyPr/>
          <a:lstStyle/>
          <a:p>
            <a:fld id="{EF70D123-9DC6-4163-8D18-78791503709C}" type="slidenum">
              <a:rPr lang="en-US" smtClean="0"/>
              <a:pPr/>
              <a:t>32</a:t>
            </a:fld>
            <a:endParaRPr lang="en-US"/>
          </a:p>
        </p:txBody>
      </p:sp>
      <p:sp>
        <p:nvSpPr>
          <p:cNvPr id="5" name="Footer Placeholder 4">
            <a:extLst>
              <a:ext uri="{FF2B5EF4-FFF2-40B4-BE49-F238E27FC236}">
                <a16:creationId xmlns:a16="http://schemas.microsoft.com/office/drawing/2014/main" id="{5A5BB4D5-8A55-4008-80C8-55DA5F9AB5F3}"/>
              </a:ext>
            </a:extLst>
          </p:cNvPr>
          <p:cNvSpPr>
            <a:spLocks noGrp="1"/>
          </p:cNvSpPr>
          <p:nvPr>
            <p:ph type="ftr" sz="quarter" idx="11"/>
          </p:nvPr>
        </p:nvSpPr>
        <p:spPr/>
        <p:txBody>
          <a:bodyPr/>
          <a:lstStyle/>
          <a:p>
            <a:r>
              <a:rPr lang="en-US"/>
              <a:t>i2a EHS Call                                                   15 October 2019</a:t>
            </a:r>
            <a:endParaRPr lang="en-US" dirty="0"/>
          </a:p>
        </p:txBody>
      </p:sp>
    </p:spTree>
    <p:extLst>
      <p:ext uri="{BB962C8B-B14F-4D97-AF65-F5344CB8AC3E}">
        <p14:creationId xmlns:p14="http://schemas.microsoft.com/office/powerpoint/2010/main" val="2293848114"/>
      </p:ext>
    </p:extLst>
  </p:cSld>
  <p:clrMapOvr>
    <a:masterClrMapping/>
  </p:clrMapOvr>
</p:sld>
</file>

<file path=ppt/theme/theme1.xml><?xml version="1.0" encoding="utf-8"?>
<a:theme xmlns:a="http://schemas.openxmlformats.org/drawingml/2006/main" name="newvisuali2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newvisuali2a</Template>
  <TotalTime>0</TotalTime>
  <Words>2345</Words>
  <Application>Microsoft Office PowerPoint</Application>
  <PresentationFormat>On-screen Show (4:3)</PresentationFormat>
  <Paragraphs>365</Paragraphs>
  <Slides>32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Calibri</vt:lpstr>
      <vt:lpstr>Courier New</vt:lpstr>
      <vt:lpstr>DINCond-Medium</vt:lpstr>
      <vt:lpstr>DINCond-Regular</vt:lpstr>
      <vt:lpstr>DIN-Medium</vt:lpstr>
      <vt:lpstr>Wingdings</vt:lpstr>
      <vt:lpstr>newvisuali2a</vt:lpstr>
      <vt:lpstr>i2a EHS CONFERENCE CALL</vt:lpstr>
      <vt:lpstr>Agenda</vt:lpstr>
      <vt:lpstr> 1. Welcome and introduction</vt:lpstr>
      <vt:lpstr>Participants</vt:lpstr>
      <vt:lpstr> 2. i2a research overview reminder </vt:lpstr>
      <vt:lpstr>Overview of the research strategy</vt:lpstr>
      <vt:lpstr> 3. Zoom on Reproductive toxicity assessment</vt:lpstr>
      <vt:lpstr>Reproductive data</vt:lpstr>
      <vt:lpstr>Stepwise approach Tier 1:  Bioelution in simulated gastric fluids</vt:lpstr>
      <vt:lpstr>Stepwise approach Tier 2:  Dose Range Finding Studies (1)</vt:lpstr>
      <vt:lpstr>Stepwise approach Tier 2:  Dose Range Finding Studies What does it involve? </vt:lpstr>
      <vt:lpstr>Stepwise approach Tier 2:  Dose Range Finding Studies (2) Blood sampling</vt:lpstr>
      <vt:lpstr>Stepwise approach Tier 2:  Dose Range Finding Studies (2) Blood sampling</vt:lpstr>
      <vt:lpstr>Stepwise approach Tier 2:  Dose Range Finding Studies (2) Urine sampling</vt:lpstr>
      <vt:lpstr>Stepwise approach Tier 2:  Dose Range Finding Studies (2) Timing</vt:lpstr>
      <vt:lpstr>4. Update on Carcinogenicity/Genotoxicity</vt:lpstr>
      <vt:lpstr>In vitro inhalation study</vt:lpstr>
      <vt:lpstr>Invalidation of false  positive genotoxicity assays</vt:lpstr>
      <vt:lpstr> 5. AOB</vt:lpstr>
      <vt:lpstr>AOB</vt:lpstr>
      <vt:lpstr>AOB</vt:lpstr>
      <vt:lpstr>AOB</vt:lpstr>
      <vt:lpstr>AOB</vt:lpstr>
      <vt:lpstr>PowerPoint Presentation</vt:lpstr>
      <vt:lpstr>PowerPoint Presentation</vt:lpstr>
      <vt:lpstr>Minutes</vt:lpstr>
      <vt:lpstr>Minutes</vt:lpstr>
      <vt:lpstr>Minutes</vt:lpstr>
      <vt:lpstr>Minutes</vt:lpstr>
      <vt:lpstr>Minutes</vt:lpstr>
      <vt:lpstr>Minutes</vt:lpstr>
      <vt:lpstr>Minutes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Members</dc:title>
  <dc:creator>Nathalie</dc:creator>
  <cp:lastModifiedBy>Marjorie Huppert</cp:lastModifiedBy>
  <cp:revision>1771</cp:revision>
  <cp:lastPrinted>2013-11-25T07:20:12Z</cp:lastPrinted>
  <dcterms:created xsi:type="dcterms:W3CDTF">2012-05-04T13:29:59Z</dcterms:created>
  <dcterms:modified xsi:type="dcterms:W3CDTF">2019-10-28T11:25:16Z</dcterms:modified>
</cp:coreProperties>
</file>